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40"/>
  </p:notesMasterIdLst>
  <p:sldIdLst>
    <p:sldId id="500" r:id="rId3"/>
    <p:sldId id="508" r:id="rId4"/>
    <p:sldId id="506" r:id="rId5"/>
    <p:sldId id="507" r:id="rId6"/>
    <p:sldId id="398" r:id="rId7"/>
    <p:sldId id="400" r:id="rId8"/>
    <p:sldId id="432" r:id="rId9"/>
    <p:sldId id="422" r:id="rId10"/>
    <p:sldId id="491" r:id="rId11"/>
    <p:sldId id="458" r:id="rId12"/>
    <p:sldId id="475" r:id="rId13"/>
    <p:sldId id="447" r:id="rId14"/>
    <p:sldId id="453" r:id="rId15"/>
    <p:sldId id="454" r:id="rId16"/>
    <p:sldId id="455" r:id="rId17"/>
    <p:sldId id="459" r:id="rId18"/>
    <p:sldId id="493" r:id="rId19"/>
    <p:sldId id="456" r:id="rId20"/>
    <p:sldId id="457" r:id="rId21"/>
    <p:sldId id="492" r:id="rId22"/>
    <p:sldId id="494" r:id="rId23"/>
    <p:sldId id="263" r:id="rId24"/>
    <p:sldId id="438" r:id="rId25"/>
    <p:sldId id="478" r:id="rId26"/>
    <p:sldId id="489" r:id="rId27"/>
    <p:sldId id="490" r:id="rId28"/>
    <p:sldId id="437" r:id="rId29"/>
    <p:sldId id="481" r:id="rId30"/>
    <p:sldId id="461" r:id="rId31"/>
    <p:sldId id="486" r:id="rId32"/>
    <p:sldId id="483" r:id="rId33"/>
    <p:sldId id="495" r:id="rId34"/>
    <p:sldId id="509" r:id="rId35"/>
    <p:sldId id="450" r:id="rId36"/>
    <p:sldId id="430" r:id="rId37"/>
    <p:sldId id="496" r:id="rId38"/>
    <p:sldId id="43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BEF0"/>
    <a:srgbClr val="DC0D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199"/>
    <p:restoredTop sz="94659"/>
  </p:normalViewPr>
  <p:slideViewPr>
    <p:cSldViewPr snapToGrid="0" snapToObjects="1">
      <p:cViewPr varScale="1">
        <p:scale>
          <a:sx n="41" d="100"/>
          <a:sy n="41" d="100"/>
        </p:scale>
        <p:origin x="423" y="27"/>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099F5-69CB-DA4C-A8F9-E9A89C884BB4}" type="datetimeFigureOut">
              <a:rPr lang="en-US" smtClean="0"/>
              <a:t>1/28/2020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AE533-FD5D-7C47-A353-C890B34D513B}" type="slidenum">
              <a:rPr lang="en-US" smtClean="0"/>
              <a:t>‹#›</a:t>
            </a:fld>
            <a:endParaRPr lang="en-US" dirty="0"/>
          </a:p>
        </p:txBody>
      </p:sp>
    </p:spTree>
    <p:extLst>
      <p:ext uri="{BB962C8B-B14F-4D97-AF65-F5344CB8AC3E}">
        <p14:creationId xmlns:p14="http://schemas.microsoft.com/office/powerpoint/2010/main" val="4250584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6900" y="698500"/>
            <a:ext cx="5486400" cy="3086100"/>
          </a:xfrm>
        </p:spPr>
      </p:sp>
      <p:sp>
        <p:nvSpPr>
          <p:cNvPr id="3" name="Notes Placeholder 2"/>
          <p:cNvSpPr>
            <a:spLocks noGrp="1"/>
          </p:cNvSpPr>
          <p:nvPr>
            <p:ph type="body" idx="1"/>
          </p:nvPr>
        </p:nvSpPr>
        <p:spPr>
          <a:xfrm>
            <a:off x="674783" y="3970892"/>
            <a:ext cx="5486400" cy="1592625"/>
          </a:xfrm>
        </p:spPr>
        <p:txBody>
          <a:bodyPr/>
          <a:lstStyle/>
          <a:p>
            <a:pPr marL="158750" indent="0">
              <a:buNone/>
            </a:pPr>
            <a:endParaRPr lang="en-GB" dirty="0"/>
          </a:p>
        </p:txBody>
      </p:sp>
      <p:sp>
        <p:nvSpPr>
          <p:cNvPr id="4" name="Slide Number Placeholder 3"/>
          <p:cNvSpPr>
            <a:spLocks noGrp="1"/>
          </p:cNvSpPr>
          <p:nvPr>
            <p:ph type="sldNum" sz="quarter" idx="10"/>
          </p:nvPr>
        </p:nvSpPr>
        <p:spPr/>
        <p:txBody>
          <a:bodyPr/>
          <a:lstStyle/>
          <a:p>
            <a:fld id="{830C397F-2B0D-8F4C-8E5B-0F1502C667C0}" type="slidenum">
              <a:rPr lang="en-US" smtClean="0"/>
              <a:t>5</a:t>
            </a:fld>
            <a:endParaRPr lang="en-US" dirty="0"/>
          </a:p>
        </p:txBody>
      </p:sp>
    </p:spTree>
    <p:extLst>
      <p:ext uri="{BB962C8B-B14F-4D97-AF65-F5344CB8AC3E}">
        <p14:creationId xmlns:p14="http://schemas.microsoft.com/office/powerpoint/2010/main" val="3573698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1560816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0C397F-2B0D-8F4C-8E5B-0F1502C667C0}" type="slidenum">
              <a:rPr lang="en-US" smtClean="0"/>
              <a:t>37</a:t>
            </a:fld>
            <a:endParaRPr lang="en-US" dirty="0"/>
          </a:p>
        </p:txBody>
      </p:sp>
    </p:spTree>
    <p:extLst>
      <p:ext uri="{BB962C8B-B14F-4D97-AF65-F5344CB8AC3E}">
        <p14:creationId xmlns:p14="http://schemas.microsoft.com/office/powerpoint/2010/main" val="3165131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0C397F-2B0D-8F4C-8E5B-0F1502C667C0}" type="slidenum">
              <a:rPr lang="en-US" smtClean="0"/>
              <a:t>6</a:t>
            </a:fld>
            <a:endParaRPr lang="en-US" dirty="0"/>
          </a:p>
        </p:txBody>
      </p:sp>
    </p:spTree>
    <p:extLst>
      <p:ext uri="{BB962C8B-B14F-4D97-AF65-F5344CB8AC3E}">
        <p14:creationId xmlns:p14="http://schemas.microsoft.com/office/powerpoint/2010/main" val="2536846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0C397F-2B0D-8F4C-8E5B-0F1502C667C0}" type="slidenum">
              <a:rPr lang="en-US" smtClean="0"/>
              <a:t>7</a:t>
            </a:fld>
            <a:endParaRPr lang="en-US" dirty="0"/>
          </a:p>
        </p:txBody>
      </p:sp>
    </p:spTree>
    <p:extLst>
      <p:ext uri="{BB962C8B-B14F-4D97-AF65-F5344CB8AC3E}">
        <p14:creationId xmlns:p14="http://schemas.microsoft.com/office/powerpoint/2010/main" val="60740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GB" baseline="0" dirty="0"/>
          </a:p>
        </p:txBody>
      </p:sp>
    </p:spTree>
    <p:extLst>
      <p:ext uri="{BB962C8B-B14F-4D97-AF65-F5344CB8AC3E}">
        <p14:creationId xmlns:p14="http://schemas.microsoft.com/office/powerpoint/2010/main" val="3491425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3327376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GB" dirty="0"/>
          </a:p>
        </p:txBody>
      </p:sp>
      <p:sp>
        <p:nvSpPr>
          <p:cNvPr id="4" name="Slide Number Placeholder 3"/>
          <p:cNvSpPr>
            <a:spLocks noGrp="1"/>
          </p:cNvSpPr>
          <p:nvPr>
            <p:ph type="sldNum" sz="quarter" idx="10"/>
          </p:nvPr>
        </p:nvSpPr>
        <p:spPr/>
        <p:txBody>
          <a:bodyPr/>
          <a:lstStyle/>
          <a:p>
            <a:fld id="{830C397F-2B0D-8F4C-8E5B-0F1502C667C0}" type="slidenum">
              <a:rPr lang="en-US" smtClean="0"/>
              <a:t>20</a:t>
            </a:fld>
            <a:endParaRPr lang="en-US" dirty="0"/>
          </a:p>
        </p:txBody>
      </p:sp>
    </p:spTree>
    <p:extLst>
      <p:ext uri="{BB962C8B-B14F-4D97-AF65-F5344CB8AC3E}">
        <p14:creationId xmlns:p14="http://schemas.microsoft.com/office/powerpoint/2010/main" val="2835174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GB" dirty="0"/>
          </a:p>
        </p:txBody>
      </p:sp>
    </p:spTree>
    <p:extLst>
      <p:ext uri="{BB962C8B-B14F-4D97-AF65-F5344CB8AC3E}">
        <p14:creationId xmlns:p14="http://schemas.microsoft.com/office/powerpoint/2010/main" val="4009848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60AE533-FD5D-7C47-A353-C890B34D513B}" type="slidenum">
              <a:rPr lang="en-US" smtClean="0"/>
              <a:t>22</a:t>
            </a:fld>
            <a:endParaRPr lang="en-US" dirty="0"/>
          </a:p>
        </p:txBody>
      </p:sp>
    </p:spTree>
    <p:extLst>
      <p:ext uri="{BB962C8B-B14F-4D97-AF65-F5344CB8AC3E}">
        <p14:creationId xmlns:p14="http://schemas.microsoft.com/office/powerpoint/2010/main" val="3390693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0C397F-2B0D-8F4C-8E5B-0F1502C667C0}" type="slidenum">
              <a:rPr lang="en-US" smtClean="0"/>
              <a:t>35</a:t>
            </a:fld>
            <a:endParaRPr lang="en-US" dirty="0"/>
          </a:p>
        </p:txBody>
      </p:sp>
    </p:spTree>
    <p:extLst>
      <p:ext uri="{BB962C8B-B14F-4D97-AF65-F5344CB8AC3E}">
        <p14:creationId xmlns:p14="http://schemas.microsoft.com/office/powerpoint/2010/main" val="3411719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39C7-6400-1F4F-9AEB-7BF8B2C412C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9BADD82-D560-4B4B-9084-55AE59EEC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E720EE1-F2FA-EB42-A207-72AD76018E7D}"/>
              </a:ext>
            </a:extLst>
          </p:cNvPr>
          <p:cNvSpPr>
            <a:spLocks noGrp="1"/>
          </p:cNvSpPr>
          <p:nvPr>
            <p:ph type="dt" sz="half" idx="10"/>
          </p:nvPr>
        </p:nvSpPr>
        <p:spPr/>
        <p:txBody>
          <a:bodyPr/>
          <a:lstStyle/>
          <a:p>
            <a:fld id="{30981D26-ACDD-2348-A319-8A6A35E89679}" type="datetimeFigureOut">
              <a:rPr lang="en-US" smtClean="0"/>
              <a:t>1/28/2020</a:t>
            </a:fld>
            <a:endParaRPr lang="en-US" dirty="0"/>
          </a:p>
        </p:txBody>
      </p:sp>
      <p:sp>
        <p:nvSpPr>
          <p:cNvPr id="5" name="Footer Placeholder 4">
            <a:extLst>
              <a:ext uri="{FF2B5EF4-FFF2-40B4-BE49-F238E27FC236}">
                <a16:creationId xmlns:a16="http://schemas.microsoft.com/office/drawing/2014/main" id="{FC0B9C30-4143-6146-8BDF-B8D0B8E919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B66789-CC52-8D45-808C-CA6C0FA3F614}"/>
              </a:ext>
            </a:extLst>
          </p:cNvPr>
          <p:cNvSpPr>
            <a:spLocks noGrp="1"/>
          </p:cNvSpPr>
          <p:nvPr>
            <p:ph type="sldNum" sz="quarter" idx="12"/>
          </p:nvPr>
        </p:nvSpPr>
        <p:spPr/>
        <p:txBody>
          <a:bodyPr/>
          <a:lstStyle/>
          <a:p>
            <a:fld id="{976D7846-0C0E-D543-B57B-074176D98D8B}" type="slidenum">
              <a:rPr lang="en-US" smtClean="0"/>
              <a:t>‹#›</a:t>
            </a:fld>
            <a:endParaRPr lang="en-US" dirty="0"/>
          </a:p>
        </p:txBody>
      </p:sp>
    </p:spTree>
    <p:extLst>
      <p:ext uri="{BB962C8B-B14F-4D97-AF65-F5344CB8AC3E}">
        <p14:creationId xmlns:p14="http://schemas.microsoft.com/office/powerpoint/2010/main" val="2998173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3584-FC87-484E-9DC8-35E7B5FE3FD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8BE8DCB-3EE0-FB41-93AA-E3C0FFF341D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57784B-1D43-344C-8394-78057FD5533B}"/>
              </a:ext>
            </a:extLst>
          </p:cNvPr>
          <p:cNvSpPr>
            <a:spLocks noGrp="1"/>
          </p:cNvSpPr>
          <p:nvPr>
            <p:ph type="dt" sz="half" idx="10"/>
          </p:nvPr>
        </p:nvSpPr>
        <p:spPr/>
        <p:txBody>
          <a:bodyPr/>
          <a:lstStyle/>
          <a:p>
            <a:fld id="{30981D26-ACDD-2348-A319-8A6A35E89679}" type="datetimeFigureOut">
              <a:rPr lang="en-US" smtClean="0"/>
              <a:t>1/28/2020</a:t>
            </a:fld>
            <a:endParaRPr lang="en-US" dirty="0"/>
          </a:p>
        </p:txBody>
      </p:sp>
      <p:sp>
        <p:nvSpPr>
          <p:cNvPr id="5" name="Footer Placeholder 4">
            <a:extLst>
              <a:ext uri="{FF2B5EF4-FFF2-40B4-BE49-F238E27FC236}">
                <a16:creationId xmlns:a16="http://schemas.microsoft.com/office/drawing/2014/main" id="{C0C01804-E5F7-3A42-A56F-F03360E037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0408AC-4EF6-9A42-87B6-72DD8429C57A}"/>
              </a:ext>
            </a:extLst>
          </p:cNvPr>
          <p:cNvSpPr>
            <a:spLocks noGrp="1"/>
          </p:cNvSpPr>
          <p:nvPr>
            <p:ph type="sldNum" sz="quarter" idx="12"/>
          </p:nvPr>
        </p:nvSpPr>
        <p:spPr/>
        <p:txBody>
          <a:bodyPr/>
          <a:lstStyle/>
          <a:p>
            <a:fld id="{976D7846-0C0E-D543-B57B-074176D98D8B}" type="slidenum">
              <a:rPr lang="en-US" smtClean="0"/>
              <a:t>‹#›</a:t>
            </a:fld>
            <a:endParaRPr lang="en-US" dirty="0"/>
          </a:p>
        </p:txBody>
      </p:sp>
    </p:spTree>
    <p:extLst>
      <p:ext uri="{BB962C8B-B14F-4D97-AF65-F5344CB8AC3E}">
        <p14:creationId xmlns:p14="http://schemas.microsoft.com/office/powerpoint/2010/main" val="1048496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4E7E4C-26E2-3D44-B1F3-FD83FA1A732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0AF5F8-46F2-364F-815E-C0AF69DE11D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94AAECC-54F9-5B4D-894D-C13C882B899F}"/>
              </a:ext>
            </a:extLst>
          </p:cNvPr>
          <p:cNvSpPr>
            <a:spLocks noGrp="1"/>
          </p:cNvSpPr>
          <p:nvPr>
            <p:ph type="dt" sz="half" idx="10"/>
          </p:nvPr>
        </p:nvSpPr>
        <p:spPr/>
        <p:txBody>
          <a:bodyPr/>
          <a:lstStyle/>
          <a:p>
            <a:fld id="{30981D26-ACDD-2348-A319-8A6A35E89679}" type="datetimeFigureOut">
              <a:rPr lang="en-US" smtClean="0"/>
              <a:t>1/28/2020</a:t>
            </a:fld>
            <a:endParaRPr lang="en-US" dirty="0"/>
          </a:p>
        </p:txBody>
      </p:sp>
      <p:sp>
        <p:nvSpPr>
          <p:cNvPr id="5" name="Footer Placeholder 4">
            <a:extLst>
              <a:ext uri="{FF2B5EF4-FFF2-40B4-BE49-F238E27FC236}">
                <a16:creationId xmlns:a16="http://schemas.microsoft.com/office/drawing/2014/main" id="{30C3D8C1-53B0-2D4D-8E34-7E7280ADA8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42784C-50C1-784C-BF64-EBD9F3A872C7}"/>
              </a:ext>
            </a:extLst>
          </p:cNvPr>
          <p:cNvSpPr>
            <a:spLocks noGrp="1"/>
          </p:cNvSpPr>
          <p:nvPr>
            <p:ph type="sldNum" sz="quarter" idx="12"/>
          </p:nvPr>
        </p:nvSpPr>
        <p:spPr/>
        <p:txBody>
          <a:bodyPr/>
          <a:lstStyle/>
          <a:p>
            <a:fld id="{976D7846-0C0E-D543-B57B-074176D98D8B}" type="slidenum">
              <a:rPr lang="en-US" smtClean="0"/>
              <a:t>‹#›</a:t>
            </a:fld>
            <a:endParaRPr lang="en-US" dirty="0"/>
          </a:p>
        </p:txBody>
      </p:sp>
    </p:spTree>
    <p:extLst>
      <p:ext uri="{BB962C8B-B14F-4D97-AF65-F5344CB8AC3E}">
        <p14:creationId xmlns:p14="http://schemas.microsoft.com/office/powerpoint/2010/main" val="2055419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415600" y="297116"/>
            <a:ext cx="10301200" cy="705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400" b="1" i="0" u="none" strike="noStrike" cap="none">
                <a:solidFill>
                  <a:srgbClr val="006FB8"/>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9pPr>
          </a:lstStyle>
          <a:p>
            <a:endParaRPr/>
          </a:p>
        </p:txBody>
      </p:sp>
      <p:sp>
        <p:nvSpPr>
          <p:cNvPr id="73" name="Google Shape;73;p1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chemeClr val="dk2"/>
              </a:buClr>
              <a:buSzPts val="1800"/>
              <a:buFont typeface="Arial"/>
              <a:buNone/>
              <a:defRPr sz="1600" b="0" i="0" u="none" strike="noStrike" cap="none">
                <a:solidFill>
                  <a:srgbClr val="3F3F3F"/>
                </a:solidFill>
                <a:latin typeface="Arial"/>
                <a:ea typeface="Arial"/>
                <a:cs typeface="Arial"/>
                <a:sym typeface="Arial"/>
              </a:defRPr>
            </a:lvl1pPr>
            <a:lvl2pPr marL="1219170" marR="0" lvl="1"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2133"/>
              </a:spcBef>
              <a:spcAft>
                <a:spcPts val="2133"/>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74" name="Google Shape;74;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64279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415600" y="297116"/>
            <a:ext cx="10301200" cy="705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400" b="1" i="0" u="none" strike="noStrike" cap="none">
                <a:solidFill>
                  <a:srgbClr val="006FB8"/>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9pPr>
          </a:lstStyle>
          <a:p>
            <a:endParaRPr/>
          </a:p>
        </p:txBody>
      </p:sp>
      <p:sp>
        <p:nvSpPr>
          <p:cNvPr id="73" name="Google Shape;73;p1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chemeClr val="dk2"/>
              </a:buClr>
              <a:buSzPts val="1800"/>
              <a:buFont typeface="Arial"/>
              <a:buNone/>
              <a:defRPr sz="1600" b="0" i="0" u="none" strike="noStrike" cap="none">
                <a:solidFill>
                  <a:srgbClr val="3F3F3F"/>
                </a:solidFill>
                <a:latin typeface="Arial"/>
                <a:ea typeface="Arial"/>
                <a:cs typeface="Arial"/>
                <a:sym typeface="Arial"/>
              </a:defRPr>
            </a:lvl1pPr>
            <a:lvl2pPr marL="1219170" marR="0" lvl="1"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2133"/>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2133"/>
              </a:spcBef>
              <a:spcAft>
                <a:spcPts val="2133"/>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74" name="Google Shape;74;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76837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3431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3875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116FE-04BE-7B4C-853F-589FAA3072F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C19925B-796E-E54B-B738-74CFBC12450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D973AD-C672-8148-8E2A-C410228A3A44}"/>
              </a:ext>
            </a:extLst>
          </p:cNvPr>
          <p:cNvSpPr>
            <a:spLocks noGrp="1"/>
          </p:cNvSpPr>
          <p:nvPr>
            <p:ph type="dt" sz="half" idx="10"/>
          </p:nvPr>
        </p:nvSpPr>
        <p:spPr/>
        <p:txBody>
          <a:bodyPr/>
          <a:lstStyle/>
          <a:p>
            <a:fld id="{30981D26-ACDD-2348-A319-8A6A35E89679}" type="datetimeFigureOut">
              <a:rPr lang="en-US" smtClean="0"/>
              <a:t>1/28/2020</a:t>
            </a:fld>
            <a:endParaRPr lang="en-US" dirty="0"/>
          </a:p>
        </p:txBody>
      </p:sp>
      <p:sp>
        <p:nvSpPr>
          <p:cNvPr id="5" name="Footer Placeholder 4">
            <a:extLst>
              <a:ext uri="{FF2B5EF4-FFF2-40B4-BE49-F238E27FC236}">
                <a16:creationId xmlns:a16="http://schemas.microsoft.com/office/drawing/2014/main" id="{A3E3D7DF-3F32-9B44-AD7E-35B628B63A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56D9B9-DED4-0D4D-B0EB-71BCC70AC843}"/>
              </a:ext>
            </a:extLst>
          </p:cNvPr>
          <p:cNvSpPr>
            <a:spLocks noGrp="1"/>
          </p:cNvSpPr>
          <p:nvPr>
            <p:ph type="sldNum" sz="quarter" idx="12"/>
          </p:nvPr>
        </p:nvSpPr>
        <p:spPr/>
        <p:txBody>
          <a:bodyPr/>
          <a:lstStyle/>
          <a:p>
            <a:fld id="{976D7846-0C0E-D543-B57B-074176D98D8B}" type="slidenum">
              <a:rPr lang="en-US" smtClean="0"/>
              <a:t>‹#›</a:t>
            </a:fld>
            <a:endParaRPr lang="en-US" dirty="0"/>
          </a:p>
        </p:txBody>
      </p:sp>
    </p:spTree>
    <p:extLst>
      <p:ext uri="{BB962C8B-B14F-4D97-AF65-F5344CB8AC3E}">
        <p14:creationId xmlns:p14="http://schemas.microsoft.com/office/powerpoint/2010/main" val="3013316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A744-B595-074C-9FBA-4EB99E6049F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DDCDC23-0FAF-DB48-B363-F0F9202F5B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F07B0BE-8422-F745-B97C-B991D2E0A422}"/>
              </a:ext>
            </a:extLst>
          </p:cNvPr>
          <p:cNvSpPr>
            <a:spLocks noGrp="1"/>
          </p:cNvSpPr>
          <p:nvPr>
            <p:ph type="dt" sz="half" idx="10"/>
          </p:nvPr>
        </p:nvSpPr>
        <p:spPr/>
        <p:txBody>
          <a:bodyPr/>
          <a:lstStyle/>
          <a:p>
            <a:fld id="{30981D26-ACDD-2348-A319-8A6A35E89679}" type="datetimeFigureOut">
              <a:rPr lang="en-US" smtClean="0"/>
              <a:t>1/28/2020</a:t>
            </a:fld>
            <a:endParaRPr lang="en-US" dirty="0"/>
          </a:p>
        </p:txBody>
      </p:sp>
      <p:sp>
        <p:nvSpPr>
          <p:cNvPr id="5" name="Footer Placeholder 4">
            <a:extLst>
              <a:ext uri="{FF2B5EF4-FFF2-40B4-BE49-F238E27FC236}">
                <a16:creationId xmlns:a16="http://schemas.microsoft.com/office/drawing/2014/main" id="{083ED745-401E-6A45-8D66-83455DAFEC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09C2AA-6470-FF4F-B4D3-3C4B06238481}"/>
              </a:ext>
            </a:extLst>
          </p:cNvPr>
          <p:cNvSpPr>
            <a:spLocks noGrp="1"/>
          </p:cNvSpPr>
          <p:nvPr>
            <p:ph type="sldNum" sz="quarter" idx="12"/>
          </p:nvPr>
        </p:nvSpPr>
        <p:spPr/>
        <p:txBody>
          <a:bodyPr/>
          <a:lstStyle/>
          <a:p>
            <a:fld id="{976D7846-0C0E-D543-B57B-074176D98D8B}" type="slidenum">
              <a:rPr lang="en-US" smtClean="0"/>
              <a:t>‹#›</a:t>
            </a:fld>
            <a:endParaRPr lang="en-US" dirty="0"/>
          </a:p>
        </p:txBody>
      </p:sp>
    </p:spTree>
    <p:extLst>
      <p:ext uri="{BB962C8B-B14F-4D97-AF65-F5344CB8AC3E}">
        <p14:creationId xmlns:p14="http://schemas.microsoft.com/office/powerpoint/2010/main" val="1580739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6B7EA-B84E-F44E-90EF-DE7EEABB199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A15023A-4C5D-5145-8118-8F4C54618BE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2352F9E-0765-ED42-BFAA-9D15A7FC426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03DA2EE-9F98-7842-B6A9-ACE97D8DBE6D}"/>
              </a:ext>
            </a:extLst>
          </p:cNvPr>
          <p:cNvSpPr>
            <a:spLocks noGrp="1"/>
          </p:cNvSpPr>
          <p:nvPr>
            <p:ph type="dt" sz="half" idx="10"/>
          </p:nvPr>
        </p:nvSpPr>
        <p:spPr/>
        <p:txBody>
          <a:bodyPr/>
          <a:lstStyle/>
          <a:p>
            <a:fld id="{30981D26-ACDD-2348-A319-8A6A35E89679}" type="datetimeFigureOut">
              <a:rPr lang="en-US" smtClean="0"/>
              <a:t>1/28/2020</a:t>
            </a:fld>
            <a:endParaRPr lang="en-US" dirty="0"/>
          </a:p>
        </p:txBody>
      </p:sp>
      <p:sp>
        <p:nvSpPr>
          <p:cNvPr id="6" name="Footer Placeholder 5">
            <a:extLst>
              <a:ext uri="{FF2B5EF4-FFF2-40B4-BE49-F238E27FC236}">
                <a16:creationId xmlns:a16="http://schemas.microsoft.com/office/drawing/2014/main" id="{6C90A851-6FAC-3349-90FA-5A4C5F1C8B0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8CDFDAA-3793-124E-9A77-DE0614C25987}"/>
              </a:ext>
            </a:extLst>
          </p:cNvPr>
          <p:cNvSpPr>
            <a:spLocks noGrp="1"/>
          </p:cNvSpPr>
          <p:nvPr>
            <p:ph type="sldNum" sz="quarter" idx="12"/>
          </p:nvPr>
        </p:nvSpPr>
        <p:spPr/>
        <p:txBody>
          <a:bodyPr/>
          <a:lstStyle/>
          <a:p>
            <a:fld id="{976D7846-0C0E-D543-B57B-074176D98D8B}" type="slidenum">
              <a:rPr lang="en-US" smtClean="0"/>
              <a:t>‹#›</a:t>
            </a:fld>
            <a:endParaRPr lang="en-US" dirty="0"/>
          </a:p>
        </p:txBody>
      </p:sp>
    </p:spTree>
    <p:extLst>
      <p:ext uri="{BB962C8B-B14F-4D97-AF65-F5344CB8AC3E}">
        <p14:creationId xmlns:p14="http://schemas.microsoft.com/office/powerpoint/2010/main" val="125646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68B35-1090-D944-9546-D984566BF7F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F85F5DB-CF91-3144-B7E8-7CEA7B9BE3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CCB849B-392C-3143-BD2D-448BBFA7B97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25CE1AA-0787-774E-A9B9-47B9A4C917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20C76AD-DD6C-3745-9FA9-5A289014CF0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51A96D0-03EF-EE46-99CF-D6B56CC9CA3F}"/>
              </a:ext>
            </a:extLst>
          </p:cNvPr>
          <p:cNvSpPr>
            <a:spLocks noGrp="1"/>
          </p:cNvSpPr>
          <p:nvPr>
            <p:ph type="dt" sz="half" idx="10"/>
          </p:nvPr>
        </p:nvSpPr>
        <p:spPr/>
        <p:txBody>
          <a:bodyPr/>
          <a:lstStyle/>
          <a:p>
            <a:fld id="{30981D26-ACDD-2348-A319-8A6A35E89679}" type="datetimeFigureOut">
              <a:rPr lang="en-US" smtClean="0"/>
              <a:t>1/28/2020</a:t>
            </a:fld>
            <a:endParaRPr lang="en-US" dirty="0"/>
          </a:p>
        </p:txBody>
      </p:sp>
      <p:sp>
        <p:nvSpPr>
          <p:cNvPr id="8" name="Footer Placeholder 7">
            <a:extLst>
              <a:ext uri="{FF2B5EF4-FFF2-40B4-BE49-F238E27FC236}">
                <a16:creationId xmlns:a16="http://schemas.microsoft.com/office/drawing/2014/main" id="{986585AF-B9A8-6F48-821C-E91BE86E417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B167BC2-BFC4-694E-A247-045855102B35}"/>
              </a:ext>
            </a:extLst>
          </p:cNvPr>
          <p:cNvSpPr>
            <a:spLocks noGrp="1"/>
          </p:cNvSpPr>
          <p:nvPr>
            <p:ph type="sldNum" sz="quarter" idx="12"/>
          </p:nvPr>
        </p:nvSpPr>
        <p:spPr/>
        <p:txBody>
          <a:bodyPr/>
          <a:lstStyle/>
          <a:p>
            <a:fld id="{976D7846-0C0E-D543-B57B-074176D98D8B}" type="slidenum">
              <a:rPr lang="en-US" smtClean="0"/>
              <a:t>‹#›</a:t>
            </a:fld>
            <a:endParaRPr lang="en-US" dirty="0"/>
          </a:p>
        </p:txBody>
      </p:sp>
    </p:spTree>
    <p:extLst>
      <p:ext uri="{BB962C8B-B14F-4D97-AF65-F5344CB8AC3E}">
        <p14:creationId xmlns:p14="http://schemas.microsoft.com/office/powerpoint/2010/main" val="334403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D5660-9332-0C4F-AC30-7D82E0F5B69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1680E7C-78F7-D74C-AD4F-1ACAF36A86EC}"/>
              </a:ext>
            </a:extLst>
          </p:cNvPr>
          <p:cNvSpPr>
            <a:spLocks noGrp="1"/>
          </p:cNvSpPr>
          <p:nvPr>
            <p:ph type="dt" sz="half" idx="10"/>
          </p:nvPr>
        </p:nvSpPr>
        <p:spPr/>
        <p:txBody>
          <a:bodyPr/>
          <a:lstStyle/>
          <a:p>
            <a:fld id="{30981D26-ACDD-2348-A319-8A6A35E89679}" type="datetimeFigureOut">
              <a:rPr lang="en-US" smtClean="0"/>
              <a:t>1/28/2020</a:t>
            </a:fld>
            <a:endParaRPr lang="en-US" dirty="0"/>
          </a:p>
        </p:txBody>
      </p:sp>
      <p:sp>
        <p:nvSpPr>
          <p:cNvPr id="4" name="Footer Placeholder 3">
            <a:extLst>
              <a:ext uri="{FF2B5EF4-FFF2-40B4-BE49-F238E27FC236}">
                <a16:creationId xmlns:a16="http://schemas.microsoft.com/office/drawing/2014/main" id="{A8262C01-E911-F840-8468-67E25921196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79425B3-E132-CB4D-8C76-544CE8E29236}"/>
              </a:ext>
            </a:extLst>
          </p:cNvPr>
          <p:cNvSpPr>
            <a:spLocks noGrp="1"/>
          </p:cNvSpPr>
          <p:nvPr>
            <p:ph type="sldNum" sz="quarter" idx="12"/>
          </p:nvPr>
        </p:nvSpPr>
        <p:spPr/>
        <p:txBody>
          <a:bodyPr/>
          <a:lstStyle/>
          <a:p>
            <a:fld id="{976D7846-0C0E-D543-B57B-074176D98D8B}" type="slidenum">
              <a:rPr lang="en-US" smtClean="0"/>
              <a:t>‹#›</a:t>
            </a:fld>
            <a:endParaRPr lang="en-US" dirty="0"/>
          </a:p>
        </p:txBody>
      </p:sp>
    </p:spTree>
    <p:extLst>
      <p:ext uri="{BB962C8B-B14F-4D97-AF65-F5344CB8AC3E}">
        <p14:creationId xmlns:p14="http://schemas.microsoft.com/office/powerpoint/2010/main" val="4105370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84B560-5706-C54A-B851-4EA32FD8EC13}"/>
              </a:ext>
            </a:extLst>
          </p:cNvPr>
          <p:cNvSpPr>
            <a:spLocks noGrp="1"/>
          </p:cNvSpPr>
          <p:nvPr>
            <p:ph type="dt" sz="half" idx="10"/>
          </p:nvPr>
        </p:nvSpPr>
        <p:spPr/>
        <p:txBody>
          <a:bodyPr/>
          <a:lstStyle/>
          <a:p>
            <a:fld id="{30981D26-ACDD-2348-A319-8A6A35E89679}" type="datetimeFigureOut">
              <a:rPr lang="en-US" smtClean="0"/>
              <a:t>1/28/2020</a:t>
            </a:fld>
            <a:endParaRPr lang="en-US" dirty="0"/>
          </a:p>
        </p:txBody>
      </p:sp>
      <p:sp>
        <p:nvSpPr>
          <p:cNvPr id="3" name="Footer Placeholder 2">
            <a:extLst>
              <a:ext uri="{FF2B5EF4-FFF2-40B4-BE49-F238E27FC236}">
                <a16:creationId xmlns:a16="http://schemas.microsoft.com/office/drawing/2014/main" id="{6BC48DFB-D3C0-9D46-9D64-42349DB802B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5B0006E-FB01-E142-AEAF-F68AA43564FA}"/>
              </a:ext>
            </a:extLst>
          </p:cNvPr>
          <p:cNvSpPr>
            <a:spLocks noGrp="1"/>
          </p:cNvSpPr>
          <p:nvPr>
            <p:ph type="sldNum" sz="quarter" idx="12"/>
          </p:nvPr>
        </p:nvSpPr>
        <p:spPr/>
        <p:txBody>
          <a:bodyPr/>
          <a:lstStyle/>
          <a:p>
            <a:fld id="{976D7846-0C0E-D543-B57B-074176D98D8B}" type="slidenum">
              <a:rPr lang="en-US" smtClean="0"/>
              <a:t>‹#›</a:t>
            </a:fld>
            <a:endParaRPr lang="en-US" dirty="0"/>
          </a:p>
        </p:txBody>
      </p:sp>
    </p:spTree>
    <p:extLst>
      <p:ext uri="{BB962C8B-B14F-4D97-AF65-F5344CB8AC3E}">
        <p14:creationId xmlns:p14="http://schemas.microsoft.com/office/powerpoint/2010/main" val="1525850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EAF41-956F-5843-B78E-8C746D661B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430A4D-11DD-934A-9F01-BA000B5A95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6E5EFE-8A92-E84F-80BD-481E38D34E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94B371-8866-6343-BFF9-8A8D4BABA32F}"/>
              </a:ext>
            </a:extLst>
          </p:cNvPr>
          <p:cNvSpPr>
            <a:spLocks noGrp="1"/>
          </p:cNvSpPr>
          <p:nvPr>
            <p:ph type="dt" sz="half" idx="10"/>
          </p:nvPr>
        </p:nvSpPr>
        <p:spPr/>
        <p:txBody>
          <a:bodyPr/>
          <a:lstStyle/>
          <a:p>
            <a:fld id="{30981D26-ACDD-2348-A319-8A6A35E89679}" type="datetimeFigureOut">
              <a:rPr lang="en-US" smtClean="0"/>
              <a:t>1/28/2020</a:t>
            </a:fld>
            <a:endParaRPr lang="en-US" dirty="0"/>
          </a:p>
        </p:txBody>
      </p:sp>
      <p:sp>
        <p:nvSpPr>
          <p:cNvPr id="6" name="Footer Placeholder 5">
            <a:extLst>
              <a:ext uri="{FF2B5EF4-FFF2-40B4-BE49-F238E27FC236}">
                <a16:creationId xmlns:a16="http://schemas.microsoft.com/office/drawing/2014/main" id="{B46B98CA-59C5-3241-8778-F3200A82D8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421979D-6950-AD46-812E-5F14895D81C4}"/>
              </a:ext>
            </a:extLst>
          </p:cNvPr>
          <p:cNvSpPr>
            <a:spLocks noGrp="1"/>
          </p:cNvSpPr>
          <p:nvPr>
            <p:ph type="sldNum" sz="quarter" idx="12"/>
          </p:nvPr>
        </p:nvSpPr>
        <p:spPr/>
        <p:txBody>
          <a:bodyPr/>
          <a:lstStyle/>
          <a:p>
            <a:fld id="{976D7846-0C0E-D543-B57B-074176D98D8B}" type="slidenum">
              <a:rPr lang="en-US" smtClean="0"/>
              <a:t>‹#›</a:t>
            </a:fld>
            <a:endParaRPr lang="en-US" dirty="0"/>
          </a:p>
        </p:txBody>
      </p:sp>
    </p:spTree>
    <p:extLst>
      <p:ext uri="{BB962C8B-B14F-4D97-AF65-F5344CB8AC3E}">
        <p14:creationId xmlns:p14="http://schemas.microsoft.com/office/powerpoint/2010/main" val="3211466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01B19-0C0B-7F48-BAC9-795EC42C4D0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ACBAFBC-F5C1-2748-AE6C-516C3BF2CB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A6184C7-EDAC-834B-A697-36EA2AB8D0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1CEF48B-0FC3-FA48-BB6F-F4FC2224F45C}"/>
              </a:ext>
            </a:extLst>
          </p:cNvPr>
          <p:cNvSpPr>
            <a:spLocks noGrp="1"/>
          </p:cNvSpPr>
          <p:nvPr>
            <p:ph type="dt" sz="half" idx="10"/>
          </p:nvPr>
        </p:nvSpPr>
        <p:spPr/>
        <p:txBody>
          <a:bodyPr/>
          <a:lstStyle/>
          <a:p>
            <a:fld id="{30981D26-ACDD-2348-A319-8A6A35E89679}" type="datetimeFigureOut">
              <a:rPr lang="en-US" smtClean="0"/>
              <a:t>1/28/2020</a:t>
            </a:fld>
            <a:endParaRPr lang="en-US" dirty="0"/>
          </a:p>
        </p:txBody>
      </p:sp>
      <p:sp>
        <p:nvSpPr>
          <p:cNvPr id="6" name="Footer Placeholder 5">
            <a:extLst>
              <a:ext uri="{FF2B5EF4-FFF2-40B4-BE49-F238E27FC236}">
                <a16:creationId xmlns:a16="http://schemas.microsoft.com/office/drawing/2014/main" id="{1E4C843C-4385-E142-B539-70A420BA3F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E3B4543-B61A-AE4F-8EFC-775A604A3E0C}"/>
              </a:ext>
            </a:extLst>
          </p:cNvPr>
          <p:cNvSpPr>
            <a:spLocks noGrp="1"/>
          </p:cNvSpPr>
          <p:nvPr>
            <p:ph type="sldNum" sz="quarter" idx="12"/>
          </p:nvPr>
        </p:nvSpPr>
        <p:spPr/>
        <p:txBody>
          <a:bodyPr/>
          <a:lstStyle/>
          <a:p>
            <a:fld id="{976D7846-0C0E-D543-B57B-074176D98D8B}" type="slidenum">
              <a:rPr lang="en-US" smtClean="0"/>
              <a:t>‹#›</a:t>
            </a:fld>
            <a:endParaRPr lang="en-US" dirty="0"/>
          </a:p>
        </p:txBody>
      </p:sp>
    </p:spTree>
    <p:extLst>
      <p:ext uri="{BB962C8B-B14F-4D97-AF65-F5344CB8AC3E}">
        <p14:creationId xmlns:p14="http://schemas.microsoft.com/office/powerpoint/2010/main" val="970778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CA63B0-E6B1-0C44-8E88-D2A3301A57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A9EA13C-9A03-1845-B50B-E9961E7BCD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EC47703-10D4-A841-9AB5-F1A3A265C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981D26-ACDD-2348-A319-8A6A35E89679}" type="datetimeFigureOut">
              <a:rPr lang="en-US" smtClean="0"/>
              <a:t>1/28/2020</a:t>
            </a:fld>
            <a:endParaRPr lang="en-US" dirty="0"/>
          </a:p>
        </p:txBody>
      </p:sp>
      <p:sp>
        <p:nvSpPr>
          <p:cNvPr id="5" name="Footer Placeholder 4">
            <a:extLst>
              <a:ext uri="{FF2B5EF4-FFF2-40B4-BE49-F238E27FC236}">
                <a16:creationId xmlns:a16="http://schemas.microsoft.com/office/drawing/2014/main" id="{3F0074E5-96D3-AE40-B423-B6714B7085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E6AD065-092D-064B-A4EB-19C586EDDE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D7846-0C0E-D543-B57B-074176D98D8B}" type="slidenum">
              <a:rPr lang="en-US" smtClean="0"/>
              <a:t>‹#›</a:t>
            </a:fld>
            <a:endParaRPr lang="en-US" dirty="0"/>
          </a:p>
        </p:txBody>
      </p:sp>
    </p:spTree>
    <p:extLst>
      <p:ext uri="{BB962C8B-B14F-4D97-AF65-F5344CB8AC3E}">
        <p14:creationId xmlns:p14="http://schemas.microsoft.com/office/powerpoint/2010/main" val="928282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4" name="Google Shape;64;p1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5" name="Google Shape;65;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8949265"/>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mailto:WordsofUnity@fourcommunications.com"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ideo" Target="https://www.youtube.com/embed/Y0UpdtLCYYM"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501DC-0A02-F94F-AB32-C72BF1BC862E}"/>
              </a:ext>
            </a:extLst>
          </p:cNvPr>
          <p:cNvSpPr>
            <a:spLocks noGrp="1"/>
          </p:cNvSpPr>
          <p:nvPr>
            <p:ph type="title"/>
          </p:nvPr>
        </p:nvSpPr>
        <p:spPr>
          <a:xfrm>
            <a:off x="-533400" y="280066"/>
            <a:ext cx="10515600" cy="688760"/>
          </a:xfrm>
          <a:noFill/>
        </p:spPr>
        <p:txBody>
          <a:bodyPr>
            <a:normAutofit/>
          </a:bodyPr>
          <a:lstStyle/>
          <a:p>
            <a:r>
              <a:rPr lang="en-US" sz="3200" b="1" dirty="0">
                <a:latin typeface="Arial" panose="020B0604020202020204" pitchFamily="34" charset="0"/>
                <a:cs typeface="Arial" panose="020B0604020202020204" pitchFamily="34" charset="0"/>
              </a:rPr>
              <a:t>	Words of </a:t>
            </a:r>
            <a:r>
              <a:rPr lang="en-US" sz="3200" b="1" dirty="0" smtClean="0">
                <a:latin typeface="Arial" panose="020B0604020202020204" pitchFamily="34" charset="0"/>
                <a:cs typeface="Arial" panose="020B0604020202020204" pitchFamily="34" charset="0"/>
              </a:rPr>
              <a:t>Unity</a:t>
            </a:r>
            <a:r>
              <a:rPr lang="en-US" sz="3200" b="1"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lesson resource</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CA3A4B0-5F87-F34C-93BB-5D13F21BBAEC}"/>
              </a:ext>
            </a:extLst>
          </p:cNvPr>
          <p:cNvSpPr>
            <a:spLocks noGrp="1"/>
          </p:cNvSpPr>
          <p:nvPr>
            <p:ph idx="1"/>
          </p:nvPr>
        </p:nvSpPr>
        <p:spPr>
          <a:xfrm>
            <a:off x="301256" y="1407116"/>
            <a:ext cx="8279218" cy="5300421"/>
          </a:xfrm>
        </p:spPr>
        <p:txBody>
          <a:bodyPr>
            <a:normAutofit/>
          </a:bodyPr>
          <a:lstStyle/>
          <a:p>
            <a:r>
              <a:rPr lang="en-GB" sz="2000" dirty="0">
                <a:latin typeface="Arial" panose="020B0604020202020204" pitchFamily="34" charset="0"/>
                <a:cs typeface="Arial" panose="020B0604020202020204" pitchFamily="34" charset="0"/>
              </a:rPr>
              <a:t>This lesson resource has been designed to </a:t>
            </a:r>
            <a:r>
              <a:rPr lang="en-GB" sz="2000" dirty="0" smtClean="0">
                <a:latin typeface="Arial" panose="020B0604020202020204" pitchFamily="34" charset="0"/>
                <a:cs typeface="Arial" panose="020B0604020202020204" pitchFamily="34" charset="0"/>
              </a:rPr>
              <a:t>stimulate </a:t>
            </a:r>
            <a:r>
              <a:rPr lang="en-GB" sz="2000" dirty="0">
                <a:latin typeface="Arial" panose="020B0604020202020204" pitchFamily="34" charset="0"/>
                <a:cs typeface="Arial" panose="020B0604020202020204" pitchFamily="34" charset="0"/>
              </a:rPr>
              <a:t>reading, writing and speaking and listening activities in </a:t>
            </a:r>
            <a:r>
              <a:rPr lang="en-GB" sz="2000" b="1" dirty="0" smtClean="0">
                <a:latin typeface="Arial" panose="020B0604020202020204" pitchFamily="34" charset="0"/>
                <a:cs typeface="Arial" panose="020B0604020202020204" pitchFamily="34" charset="0"/>
              </a:rPr>
              <a:t>Key Stage 3 </a:t>
            </a:r>
            <a:r>
              <a:rPr lang="en-GB" sz="2000" b="1" dirty="0">
                <a:latin typeface="Arial" panose="020B0604020202020204" pitchFamily="34" charset="0"/>
                <a:cs typeface="Arial" panose="020B0604020202020204" pitchFamily="34" charset="0"/>
              </a:rPr>
              <a:t>English</a:t>
            </a:r>
            <a:r>
              <a:rPr lang="en-GB" sz="2000" dirty="0">
                <a:latin typeface="Arial" panose="020B0604020202020204" pitchFamily="34" charset="0"/>
                <a:cs typeface="Arial" panose="020B0604020202020204" pitchFamily="34" charset="0"/>
              </a:rPr>
              <a:t>, with some cross-curricular links to aspects of a wider citizenship </a:t>
            </a:r>
            <a:r>
              <a:rPr lang="en-GB" sz="2000" dirty="0" smtClean="0">
                <a:latin typeface="Arial" panose="020B0604020202020204" pitchFamily="34" charset="0"/>
                <a:cs typeface="Arial" panose="020B0604020202020204" pitchFamily="34" charset="0"/>
              </a:rPr>
              <a:t>agenda.</a:t>
            </a:r>
          </a:p>
          <a:p>
            <a:r>
              <a:rPr lang="en-GB" sz="2000" dirty="0" smtClean="0">
                <a:latin typeface="Arial" panose="020B0604020202020204" pitchFamily="34" charset="0"/>
                <a:cs typeface="Arial" panose="020B0604020202020204" pitchFamily="34" charset="0"/>
              </a:rPr>
              <a:t>The </a:t>
            </a:r>
            <a:r>
              <a:rPr lang="en-GB" sz="2000" dirty="0">
                <a:latin typeface="Arial" panose="020B0604020202020204" pitchFamily="34" charset="0"/>
                <a:cs typeface="Arial" panose="020B0604020202020204" pitchFamily="34" charset="0"/>
              </a:rPr>
              <a:t>resource prompts students to explore and reflect on their own personal values and growth, and to develop empathy by relating their own personal needs and values to those of others as they explore and reflect upon global </a:t>
            </a:r>
            <a:r>
              <a:rPr lang="en-GB" sz="2000" dirty="0" smtClean="0">
                <a:latin typeface="Arial" panose="020B0604020202020204" pitchFamily="34" charset="0"/>
                <a:cs typeface="Arial" panose="020B0604020202020204" pitchFamily="34" charset="0"/>
              </a:rPr>
              <a:t>themes.</a:t>
            </a:r>
          </a:p>
          <a:p>
            <a:r>
              <a:rPr lang="en-GB" sz="2000" dirty="0" smtClean="0">
                <a:latin typeface="Arial" panose="020B0604020202020204" pitchFamily="34" charset="0"/>
                <a:cs typeface="Arial" panose="020B0604020202020204" pitchFamily="34" charset="0"/>
              </a:rPr>
              <a:t>The </a:t>
            </a:r>
            <a:r>
              <a:rPr lang="en-GB" sz="2000" dirty="0">
                <a:latin typeface="Arial" panose="020B0604020202020204" pitchFamily="34" charset="0"/>
                <a:cs typeface="Arial" panose="020B0604020202020204" pitchFamily="34" charset="0"/>
              </a:rPr>
              <a:t>practical outcome will be a presentation involving written and oral skills showing evidence of individual creativity and collaborative productivity</a:t>
            </a:r>
            <a:r>
              <a:rPr lang="en-GB" sz="2000" dirty="0" smtClean="0">
                <a:latin typeface="Arial" panose="020B0604020202020204" pitchFamily="34" charset="0"/>
                <a:cs typeface="Arial" panose="020B0604020202020204" pitchFamily="34" charset="0"/>
              </a:rPr>
              <a:t>.</a:t>
            </a:r>
          </a:p>
          <a:p>
            <a:r>
              <a:rPr lang="en-GB" sz="2000" dirty="0" smtClean="0">
                <a:latin typeface="Arial" panose="020B0604020202020204" pitchFamily="34" charset="0"/>
                <a:cs typeface="Arial" panose="020B0604020202020204" pitchFamily="34" charset="0"/>
              </a:rPr>
              <a:t>This resource has been created in partnership by Global Acts of Unity and the National Association for Teaching English. </a:t>
            </a:r>
            <a:endParaRPr lang="en-GB" sz="2000" dirty="0">
              <a:latin typeface="Arial" panose="020B0604020202020204" pitchFamily="34" charset="0"/>
              <a:cs typeface="Arial" panose="020B0604020202020204" pitchFamily="34" charset="0"/>
            </a:endParaRPr>
          </a:p>
          <a:p>
            <a:endParaRPr lang="en-US" sz="2000" dirty="0"/>
          </a:p>
        </p:txBody>
      </p:sp>
      <p:pic>
        <p:nvPicPr>
          <p:cNvPr id="5" name="Picture 4">
            <a:extLst>
              <a:ext uri="{FF2B5EF4-FFF2-40B4-BE49-F238E27FC236}">
                <a16:creationId xmlns:a16="http://schemas.microsoft.com/office/drawing/2014/main" id="{9B9BE280-78C5-44BD-A0D3-FAA9CA00FE34}"/>
              </a:ext>
            </a:extLst>
          </p:cNvPr>
          <p:cNvPicPr>
            <a:picLocks noChangeAspect="1"/>
          </p:cNvPicPr>
          <p:nvPr/>
        </p:nvPicPr>
        <p:blipFill>
          <a:blip r:embed="rId2"/>
          <a:stretch>
            <a:fillRect/>
          </a:stretch>
        </p:blipFill>
        <p:spPr>
          <a:xfrm>
            <a:off x="9229060" y="3922895"/>
            <a:ext cx="2477387" cy="863596"/>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9428129" y="1910985"/>
            <a:ext cx="2079248" cy="1525773"/>
          </a:xfrm>
          <a:prstGeom prst="rect">
            <a:avLst/>
          </a:prstGeom>
        </p:spPr>
      </p:pic>
    </p:spTree>
    <p:extLst>
      <p:ext uri="{BB962C8B-B14F-4D97-AF65-F5344CB8AC3E}">
        <p14:creationId xmlns:p14="http://schemas.microsoft.com/office/powerpoint/2010/main" val="2058423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E7E54-D433-5144-9B6B-DFDB73CE0B6F}"/>
              </a:ext>
            </a:extLst>
          </p:cNvPr>
          <p:cNvSpPr>
            <a:spLocks noGrp="1"/>
          </p:cNvSpPr>
          <p:nvPr>
            <p:ph type="title"/>
          </p:nvPr>
        </p:nvSpPr>
        <p:spPr>
          <a:xfrm>
            <a:off x="199103" y="198531"/>
            <a:ext cx="10515600" cy="676406"/>
          </a:xfrm>
          <a:solidFill>
            <a:schemeClr val="bg1"/>
          </a:solidFill>
        </p:spPr>
        <p:txBody>
          <a:bodyPr>
            <a:noAutofit/>
          </a:bodyPr>
          <a:lstStyle/>
          <a:p>
            <a:r>
              <a:rPr lang="en-US" sz="3200" b="1" dirty="0">
                <a:latin typeface="Arial" panose="020B0604020202020204" pitchFamily="34" charset="0"/>
                <a:cs typeface="Arial" panose="020B0604020202020204" pitchFamily="34" charset="0"/>
              </a:rPr>
              <a:t>Unity and disunity: put these words into two groups</a:t>
            </a:r>
          </a:p>
        </p:txBody>
      </p:sp>
      <p:sp>
        <p:nvSpPr>
          <p:cNvPr id="3" name="Content Placeholder 2">
            <a:extLst>
              <a:ext uri="{FF2B5EF4-FFF2-40B4-BE49-F238E27FC236}">
                <a16:creationId xmlns:a16="http://schemas.microsoft.com/office/drawing/2014/main" id="{82B67B70-B31B-A84B-B29D-3ADDE34A81AE}"/>
              </a:ext>
            </a:extLst>
          </p:cNvPr>
          <p:cNvSpPr>
            <a:spLocks noGrp="1"/>
          </p:cNvSpPr>
          <p:nvPr>
            <p:ph idx="1"/>
          </p:nvPr>
        </p:nvSpPr>
        <p:spPr>
          <a:xfrm>
            <a:off x="1107142" y="957430"/>
            <a:ext cx="10156115" cy="5378824"/>
          </a:xfrm>
        </p:spPr>
        <p:txBody>
          <a:bodyPr>
            <a:noAutofit/>
          </a:bodyPr>
          <a:lstStyle/>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Similarity 	Togetherness 	Brother/sisterhood	Co-existence		</a:t>
            </a:r>
          </a:p>
          <a:p>
            <a:pPr marL="0" indent="0">
              <a:buNone/>
            </a:pPr>
            <a:r>
              <a:rPr lang="en-US" sz="2400" dirty="0" smtClean="0">
                <a:latin typeface="Arial" panose="020B0604020202020204" pitchFamily="34" charset="0"/>
                <a:cs typeface="Arial" panose="020B0604020202020204" pitchFamily="34" charset="0"/>
              </a:rPr>
              <a:t>Community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One-ness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Splitting </a:t>
            </a:r>
            <a:r>
              <a:rPr lang="en-US" sz="2400" dirty="0">
                <a:latin typeface="Arial" panose="020B0604020202020204" pitchFamily="34" charset="0"/>
                <a:cs typeface="Arial" panose="020B0604020202020204" pitchFamily="34" charset="0"/>
              </a:rPr>
              <a:t>	   Friendship </a:t>
            </a:r>
            <a:r>
              <a:rPr lang="en-US" sz="2400" dirty="0" smtClean="0">
                <a:latin typeface="Arial" panose="020B0604020202020204" pitchFamily="34" charset="0"/>
                <a:cs typeface="Arial" panose="020B0604020202020204" pitchFamily="34" charset="0"/>
              </a:rPr>
              <a:t>     Division</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Co-operation 	</a:t>
            </a:r>
            <a:r>
              <a:rPr lang="en-US" sz="2400" dirty="0" smtClean="0">
                <a:latin typeface="Arial" panose="020B0604020202020204" pitchFamily="34" charset="0"/>
                <a:cs typeface="Arial" panose="020B0604020202020204" pitchFamily="34" charset="0"/>
              </a:rPr>
              <a:t>Conflict     </a:t>
            </a:r>
            <a:r>
              <a:rPr lang="en-US" sz="2400" dirty="0">
                <a:latin typeface="Arial" panose="020B0604020202020204" pitchFamily="34" charset="0"/>
                <a:cs typeface="Arial" panose="020B0604020202020204" pitchFamily="34" charset="0"/>
              </a:rPr>
              <a:t>Association 	Bonding 	Difference</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smtClean="0">
                <a:latin typeface="Arial" panose="020B0604020202020204" pitchFamily="34" charset="0"/>
                <a:cs typeface="Arial" panose="020B0604020202020204" pitchFamily="34" charset="0"/>
              </a:rPr>
              <a:t>Apartness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Discord</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Separation       Dislike</a:t>
            </a:r>
            <a:r>
              <a:rPr lang="en-US" sz="2400" dirty="0">
                <a:latin typeface="Arial" panose="020B0604020202020204" pitchFamily="34" charset="0"/>
                <a:cs typeface="Arial" panose="020B0604020202020204" pitchFamily="34" charset="0"/>
              </a:rPr>
              <a:t>	 	Distance</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Fusion	 Harmony 	 Neighbourliness 	Hostility </a:t>
            </a:r>
            <a:r>
              <a:rPr lang="en-US" sz="2400" dirty="0" smtClean="0">
                <a:latin typeface="Arial" panose="020B0604020202020204" pitchFamily="34" charset="0"/>
                <a:cs typeface="Arial" panose="020B0604020202020204" pitchFamily="34" charset="0"/>
              </a:rPr>
              <a:t>        Alienation</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		Isolation 	 Friction 	Love</a:t>
            </a:r>
          </a:p>
          <a:p>
            <a:pPr marL="0" indent="0">
              <a:buNone/>
            </a:pPr>
            <a:r>
              <a:rPr lang="en-US" sz="2400" dirty="0">
                <a:latin typeface="Arial" panose="020B0604020202020204" pitchFamily="34" charset="0"/>
                <a:cs typeface="Arial" panose="020B0604020202020204" pitchFamily="34" charset="0"/>
              </a:rPr>
              <a:t>	</a:t>
            </a:r>
          </a:p>
          <a:p>
            <a:pPr marL="0" indent="0">
              <a:buNone/>
            </a:pP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486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733A48A-1073-4162-9A71-41930582BC04}"/>
              </a:ext>
            </a:extLst>
          </p:cNvPr>
          <p:cNvSpPr txBox="1"/>
          <p:nvPr/>
        </p:nvSpPr>
        <p:spPr>
          <a:xfrm>
            <a:off x="661665" y="305603"/>
            <a:ext cx="4648200" cy="584775"/>
          </a:xfrm>
          <a:prstGeom prst="rect">
            <a:avLst/>
          </a:prstGeom>
          <a:solidFill>
            <a:srgbClr val="50BE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sz="3200" b="1" dirty="0">
                <a:latin typeface="Arial" panose="020B0604020202020204" pitchFamily="34" charset="0"/>
                <a:cs typeface="Arial" panose="020B0604020202020204" pitchFamily="34" charset="0"/>
              </a:rPr>
              <a:t>Unity</a:t>
            </a:r>
          </a:p>
        </p:txBody>
      </p:sp>
      <p:sp>
        <p:nvSpPr>
          <p:cNvPr id="9" name="TextBox 8">
            <a:extLst>
              <a:ext uri="{FF2B5EF4-FFF2-40B4-BE49-F238E27FC236}">
                <a16:creationId xmlns:a16="http://schemas.microsoft.com/office/drawing/2014/main" id="{C990AD89-1E5B-430E-9A0F-339ADBD854F0}"/>
              </a:ext>
            </a:extLst>
          </p:cNvPr>
          <p:cNvSpPr txBox="1"/>
          <p:nvPr/>
        </p:nvSpPr>
        <p:spPr>
          <a:xfrm>
            <a:off x="6522894" y="271754"/>
            <a:ext cx="4581525" cy="584775"/>
          </a:xfrm>
          <a:prstGeom prst="rect">
            <a:avLst/>
          </a:prstGeom>
          <a:solidFill>
            <a:srgbClr val="DC0D1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sz="3200" b="1" dirty="0">
                <a:latin typeface="Arial" panose="020B0604020202020204" pitchFamily="34" charset="0"/>
                <a:cs typeface="Arial" panose="020B0604020202020204" pitchFamily="34" charset="0"/>
              </a:rPr>
              <a:t>Disunity</a:t>
            </a:r>
          </a:p>
        </p:txBody>
      </p:sp>
      <p:sp>
        <p:nvSpPr>
          <p:cNvPr id="10" name="TextBox 9">
            <a:extLst>
              <a:ext uri="{FF2B5EF4-FFF2-40B4-BE49-F238E27FC236}">
                <a16:creationId xmlns:a16="http://schemas.microsoft.com/office/drawing/2014/main" id="{51402624-68B0-4E2F-81FC-B2716153B61A}"/>
              </a:ext>
            </a:extLst>
          </p:cNvPr>
          <p:cNvSpPr txBox="1"/>
          <p:nvPr/>
        </p:nvSpPr>
        <p:spPr>
          <a:xfrm>
            <a:off x="706582" y="1295400"/>
            <a:ext cx="4648200" cy="5262979"/>
          </a:xfrm>
          <a:prstGeom prst="rect">
            <a:avLst/>
          </a:prstGeom>
          <a:solidFill>
            <a:srgbClr val="50BEF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GB" sz="2400" dirty="0">
                <a:latin typeface="Arial" panose="020B0604020202020204" pitchFamily="34" charset="0"/>
                <a:cs typeface="Arial" panose="020B0604020202020204" pitchFamily="34" charset="0"/>
              </a:rPr>
              <a:t>Association</a:t>
            </a:r>
          </a:p>
          <a:p>
            <a:pPr algn="ctr"/>
            <a:r>
              <a:rPr lang="en-GB" sz="2400" dirty="0">
                <a:latin typeface="Arial" panose="020B0604020202020204" pitchFamily="34" charset="0"/>
                <a:cs typeface="Arial" panose="020B0604020202020204" pitchFamily="34" charset="0"/>
              </a:rPr>
              <a:t>Bonding</a:t>
            </a:r>
          </a:p>
          <a:p>
            <a:pPr algn="ctr"/>
            <a:r>
              <a:rPr lang="en-GB" sz="2400" dirty="0">
                <a:latin typeface="Arial" panose="020B0604020202020204" pitchFamily="34" charset="0"/>
                <a:cs typeface="Arial" panose="020B0604020202020204" pitchFamily="34" charset="0"/>
              </a:rPr>
              <a:t>Brother/sisterhood</a:t>
            </a:r>
          </a:p>
          <a:p>
            <a:pPr algn="ctr"/>
            <a:r>
              <a:rPr lang="en-GB" sz="2400" dirty="0">
                <a:latin typeface="Arial" panose="020B0604020202020204" pitchFamily="34" charset="0"/>
                <a:cs typeface="Arial" panose="020B0604020202020204" pitchFamily="34" charset="0"/>
              </a:rPr>
              <a:t>Co-existence</a:t>
            </a:r>
          </a:p>
          <a:p>
            <a:pPr algn="ctr"/>
            <a:r>
              <a:rPr lang="en-GB" sz="2400" dirty="0" smtClean="0">
                <a:latin typeface="Arial" panose="020B0604020202020204" pitchFamily="34" charset="0"/>
                <a:cs typeface="Arial" panose="020B0604020202020204" pitchFamily="34" charset="0"/>
              </a:rPr>
              <a:t>Community</a:t>
            </a:r>
          </a:p>
          <a:p>
            <a:pPr algn="ctr"/>
            <a:r>
              <a:rPr lang="en-GB" sz="2400" dirty="0" smtClean="0">
                <a:latin typeface="Arial" panose="020B0604020202020204" pitchFamily="34" charset="0"/>
                <a:cs typeface="Arial" panose="020B0604020202020204" pitchFamily="34" charset="0"/>
              </a:rPr>
              <a:t>Co-operation</a:t>
            </a:r>
            <a:endParaRPr lang="en-GB" sz="2400" dirty="0">
              <a:latin typeface="Arial" panose="020B0604020202020204" pitchFamily="34" charset="0"/>
              <a:cs typeface="Arial" panose="020B0604020202020204" pitchFamily="34" charset="0"/>
            </a:endParaRPr>
          </a:p>
          <a:p>
            <a:pPr algn="ctr"/>
            <a:r>
              <a:rPr lang="en-GB" sz="2400" dirty="0">
                <a:latin typeface="Arial" panose="020B0604020202020204" pitchFamily="34" charset="0"/>
                <a:cs typeface="Arial" panose="020B0604020202020204" pitchFamily="34" charset="0"/>
              </a:rPr>
              <a:t>Friendship</a:t>
            </a:r>
          </a:p>
          <a:p>
            <a:pPr algn="ctr"/>
            <a:r>
              <a:rPr lang="en-GB" sz="2400" dirty="0">
                <a:latin typeface="Arial" panose="020B0604020202020204" pitchFamily="34" charset="0"/>
                <a:cs typeface="Arial" panose="020B0604020202020204" pitchFamily="34" charset="0"/>
              </a:rPr>
              <a:t>Fusion</a:t>
            </a:r>
          </a:p>
          <a:p>
            <a:pPr algn="ctr"/>
            <a:r>
              <a:rPr lang="en-GB" sz="2400" dirty="0">
                <a:latin typeface="Arial" panose="020B0604020202020204" pitchFamily="34" charset="0"/>
                <a:cs typeface="Arial" panose="020B0604020202020204" pitchFamily="34" charset="0"/>
              </a:rPr>
              <a:t>Harmony</a:t>
            </a:r>
          </a:p>
          <a:p>
            <a:pPr algn="ctr"/>
            <a:r>
              <a:rPr lang="en-GB" sz="2400" dirty="0">
                <a:latin typeface="Arial" panose="020B0604020202020204" pitchFamily="34" charset="0"/>
                <a:cs typeface="Arial" panose="020B0604020202020204" pitchFamily="34" charset="0"/>
              </a:rPr>
              <a:t>Love</a:t>
            </a:r>
          </a:p>
          <a:p>
            <a:pPr algn="ctr"/>
            <a:r>
              <a:rPr lang="en-GB" sz="2400" dirty="0">
                <a:latin typeface="Arial" panose="020B0604020202020204" pitchFamily="34" charset="0"/>
                <a:cs typeface="Arial" panose="020B0604020202020204" pitchFamily="34" charset="0"/>
              </a:rPr>
              <a:t>Neighbourliness</a:t>
            </a:r>
          </a:p>
          <a:p>
            <a:pPr algn="ctr"/>
            <a:r>
              <a:rPr lang="en-GB" sz="2400" dirty="0">
                <a:latin typeface="Arial" panose="020B0604020202020204" pitchFamily="34" charset="0"/>
                <a:cs typeface="Arial" panose="020B0604020202020204" pitchFamily="34" charset="0"/>
              </a:rPr>
              <a:t>One-ness</a:t>
            </a:r>
          </a:p>
          <a:p>
            <a:pPr algn="ctr"/>
            <a:r>
              <a:rPr lang="en-GB" sz="2400" dirty="0">
                <a:latin typeface="Arial" panose="020B0604020202020204" pitchFamily="34" charset="0"/>
                <a:cs typeface="Arial" panose="020B0604020202020204" pitchFamily="34" charset="0"/>
              </a:rPr>
              <a:t>Similarity</a:t>
            </a:r>
          </a:p>
          <a:p>
            <a:pPr algn="ctr"/>
            <a:r>
              <a:rPr lang="en-GB" sz="2400" dirty="0">
                <a:latin typeface="Arial" panose="020B0604020202020204" pitchFamily="34" charset="0"/>
                <a:cs typeface="Arial" panose="020B0604020202020204" pitchFamily="34" charset="0"/>
              </a:rPr>
              <a:t>Togetherness</a:t>
            </a:r>
          </a:p>
        </p:txBody>
      </p:sp>
      <p:sp>
        <p:nvSpPr>
          <p:cNvPr id="11" name="TextBox 10">
            <a:extLst>
              <a:ext uri="{FF2B5EF4-FFF2-40B4-BE49-F238E27FC236}">
                <a16:creationId xmlns:a16="http://schemas.microsoft.com/office/drawing/2014/main" id="{DB8253DB-279B-4AF0-86C0-4677BB70EE98}"/>
              </a:ext>
            </a:extLst>
          </p:cNvPr>
          <p:cNvSpPr txBox="1"/>
          <p:nvPr/>
        </p:nvSpPr>
        <p:spPr>
          <a:xfrm>
            <a:off x="6489556" y="1328809"/>
            <a:ext cx="4648200" cy="5262979"/>
          </a:xfrm>
          <a:prstGeom prst="rect">
            <a:avLst/>
          </a:prstGeom>
          <a:solidFill>
            <a:srgbClr val="DC0D15"/>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GB" sz="2400" dirty="0">
                <a:latin typeface="Arial" panose="020B0604020202020204" pitchFamily="34" charset="0"/>
                <a:cs typeface="Arial" panose="020B0604020202020204" pitchFamily="34" charset="0"/>
              </a:rPr>
              <a:t>Alienation</a:t>
            </a:r>
          </a:p>
          <a:p>
            <a:pPr algn="ctr"/>
            <a:r>
              <a:rPr lang="en-GB" sz="2400" dirty="0">
                <a:latin typeface="Arial" panose="020B0604020202020204" pitchFamily="34" charset="0"/>
                <a:cs typeface="Arial" panose="020B0604020202020204" pitchFamily="34" charset="0"/>
              </a:rPr>
              <a:t>Apartness</a:t>
            </a:r>
          </a:p>
          <a:p>
            <a:pPr algn="ctr"/>
            <a:r>
              <a:rPr lang="en-GB" sz="2400" dirty="0">
                <a:latin typeface="Arial" panose="020B0604020202020204" pitchFamily="34" charset="0"/>
                <a:cs typeface="Arial" panose="020B0604020202020204" pitchFamily="34" charset="0"/>
              </a:rPr>
              <a:t>Conflict</a:t>
            </a:r>
          </a:p>
          <a:p>
            <a:pPr algn="ctr"/>
            <a:r>
              <a:rPr lang="en-GB" sz="2400" dirty="0" smtClean="0">
                <a:latin typeface="Arial" panose="020B0604020202020204" pitchFamily="34" charset="0"/>
                <a:cs typeface="Arial" panose="020B0604020202020204" pitchFamily="34" charset="0"/>
              </a:rPr>
              <a:t>Difference</a:t>
            </a:r>
          </a:p>
          <a:p>
            <a:pPr algn="ctr"/>
            <a:r>
              <a:rPr lang="en-GB" sz="2400" dirty="0" smtClean="0">
                <a:latin typeface="Arial" panose="020B0604020202020204" pitchFamily="34" charset="0"/>
                <a:cs typeface="Arial" panose="020B0604020202020204" pitchFamily="34" charset="0"/>
              </a:rPr>
              <a:t>Dislike</a:t>
            </a:r>
            <a:endParaRPr lang="en-GB" sz="2400" dirty="0">
              <a:latin typeface="Arial" panose="020B0604020202020204" pitchFamily="34" charset="0"/>
              <a:cs typeface="Arial" panose="020B0604020202020204" pitchFamily="34" charset="0"/>
            </a:endParaRPr>
          </a:p>
          <a:p>
            <a:pPr algn="ctr"/>
            <a:r>
              <a:rPr lang="en-GB" sz="2400" dirty="0" smtClean="0">
                <a:latin typeface="Arial" panose="020B0604020202020204" pitchFamily="34" charset="0"/>
                <a:cs typeface="Arial" panose="020B0604020202020204" pitchFamily="34" charset="0"/>
              </a:rPr>
              <a:t>Division</a:t>
            </a:r>
            <a:endParaRPr lang="en-GB" sz="2400" dirty="0">
              <a:latin typeface="Arial" panose="020B0604020202020204" pitchFamily="34" charset="0"/>
              <a:cs typeface="Arial" panose="020B0604020202020204" pitchFamily="34" charset="0"/>
            </a:endParaRPr>
          </a:p>
          <a:p>
            <a:pPr algn="ctr"/>
            <a:r>
              <a:rPr lang="en-GB" sz="2400" dirty="0">
                <a:latin typeface="Arial" panose="020B0604020202020204" pitchFamily="34" charset="0"/>
                <a:cs typeface="Arial" panose="020B0604020202020204" pitchFamily="34" charset="0"/>
              </a:rPr>
              <a:t>Discord</a:t>
            </a:r>
          </a:p>
          <a:p>
            <a:pPr algn="ctr"/>
            <a:r>
              <a:rPr lang="en-GB" sz="2400" dirty="0">
                <a:latin typeface="Arial" panose="020B0604020202020204" pitchFamily="34" charset="0"/>
                <a:cs typeface="Arial" panose="020B0604020202020204" pitchFamily="34" charset="0"/>
              </a:rPr>
              <a:t>Distance</a:t>
            </a:r>
          </a:p>
          <a:p>
            <a:pPr algn="ctr"/>
            <a:r>
              <a:rPr lang="en-GB" sz="2400" dirty="0">
                <a:latin typeface="Arial" panose="020B0604020202020204" pitchFamily="34" charset="0"/>
                <a:cs typeface="Arial" panose="020B0604020202020204" pitchFamily="34" charset="0"/>
              </a:rPr>
              <a:t>Friction</a:t>
            </a:r>
          </a:p>
          <a:p>
            <a:pPr algn="ctr"/>
            <a:r>
              <a:rPr lang="en-GB" sz="2400" dirty="0">
                <a:latin typeface="Arial" panose="020B0604020202020204" pitchFamily="34" charset="0"/>
                <a:cs typeface="Arial" panose="020B0604020202020204" pitchFamily="34" charset="0"/>
              </a:rPr>
              <a:t>Hostility</a:t>
            </a:r>
          </a:p>
          <a:p>
            <a:pPr algn="ctr"/>
            <a:r>
              <a:rPr lang="en-GB" sz="2400" dirty="0">
                <a:latin typeface="Arial" panose="020B0604020202020204" pitchFamily="34" charset="0"/>
                <a:cs typeface="Arial" panose="020B0604020202020204" pitchFamily="34" charset="0"/>
              </a:rPr>
              <a:t>Isolation</a:t>
            </a:r>
          </a:p>
          <a:p>
            <a:pPr algn="ctr"/>
            <a:r>
              <a:rPr lang="en-GB" sz="2400" dirty="0">
                <a:latin typeface="Arial" panose="020B0604020202020204" pitchFamily="34" charset="0"/>
                <a:cs typeface="Arial" panose="020B0604020202020204" pitchFamily="34" charset="0"/>
              </a:rPr>
              <a:t>Separation</a:t>
            </a:r>
          </a:p>
          <a:p>
            <a:pPr algn="ctr"/>
            <a:r>
              <a:rPr lang="en-GB" sz="2400" dirty="0" smtClean="0">
                <a:latin typeface="Arial" panose="020B0604020202020204" pitchFamily="34" charset="0"/>
                <a:cs typeface="Arial" panose="020B0604020202020204" pitchFamily="34" charset="0"/>
              </a:rPr>
              <a:t>Splitting</a:t>
            </a:r>
          </a:p>
          <a:p>
            <a:pPr algn="ct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40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sz="4267" dirty="0">
                <a:solidFill>
                  <a:schemeClr val="bg1"/>
                </a:solidFill>
              </a:rPr>
              <a:t>What does unity mean to you?</a:t>
            </a:r>
          </a:p>
        </p:txBody>
      </p:sp>
      <p:sp>
        <p:nvSpPr>
          <p:cNvPr id="6" name="TextBox 5"/>
          <p:cNvSpPr txBox="1"/>
          <p:nvPr/>
        </p:nvSpPr>
        <p:spPr>
          <a:xfrm>
            <a:off x="333691" y="297116"/>
            <a:ext cx="6057277" cy="5878532"/>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What does unity mean to you?</a:t>
            </a:r>
          </a:p>
          <a:p>
            <a:endParaRPr lang="en-GB" sz="3200" b="1"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GB" sz="2000" dirty="0">
                <a:latin typeface="Arial" panose="020B0604020202020204" pitchFamily="34" charset="0"/>
                <a:cs typeface="Arial" panose="020B0604020202020204" pitchFamily="34" charset="0"/>
              </a:rPr>
              <a:t>What sort of things can cause disunity between parents/guardians and children?</a:t>
            </a:r>
          </a:p>
          <a:p>
            <a:pPr marL="380990" indent="-38099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GB" sz="2000" dirty="0">
                <a:latin typeface="Arial" panose="020B0604020202020204" pitchFamily="34" charset="0"/>
                <a:cs typeface="Arial" panose="020B0604020202020204" pitchFamily="34" charset="0"/>
              </a:rPr>
              <a:t>Where sort of things can cause disunity among friends?</a:t>
            </a:r>
          </a:p>
          <a:p>
            <a:endParaRPr lang="en-GB" sz="200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GB" sz="2000" dirty="0">
                <a:latin typeface="Arial" panose="020B0604020202020204" pitchFamily="34" charset="0"/>
                <a:cs typeface="Arial" panose="020B0604020202020204" pitchFamily="34" charset="0"/>
              </a:rPr>
              <a:t>What sort of things can cause disunity in school?</a:t>
            </a:r>
          </a:p>
          <a:p>
            <a:endParaRPr lang="en-GB" sz="200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GB" sz="2000" dirty="0">
                <a:latin typeface="Arial" panose="020B0604020202020204" pitchFamily="34" charset="0"/>
                <a:cs typeface="Arial" panose="020B0604020202020204" pitchFamily="34" charset="0"/>
              </a:rPr>
              <a:t>What sort of things can cause disunity between countries? </a:t>
            </a:r>
          </a:p>
          <a:p>
            <a:endParaRPr lang="en-GB" sz="200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GB" sz="2000" dirty="0">
                <a:latin typeface="Arial" panose="020B0604020202020204" pitchFamily="34" charset="0"/>
                <a:cs typeface="Arial" panose="020B0604020202020204" pitchFamily="34" charset="0"/>
              </a:rPr>
              <a:t>What was the most recent/most important thing that made you feel disunited with others?</a:t>
            </a:r>
          </a:p>
          <a:p>
            <a:endParaRPr lang="en-GB" sz="2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6357" t="-150" r="9223" b="150"/>
          <a:stretch/>
        </p:blipFill>
        <p:spPr>
          <a:xfrm>
            <a:off x="6811765" y="0"/>
            <a:ext cx="5380235" cy="6858000"/>
          </a:xfrm>
          <a:prstGeom prst="rect">
            <a:avLst/>
          </a:prstGeom>
        </p:spPr>
      </p:pic>
    </p:spTree>
    <p:extLst>
      <p:ext uri="{BB962C8B-B14F-4D97-AF65-F5344CB8AC3E}">
        <p14:creationId xmlns:p14="http://schemas.microsoft.com/office/powerpoint/2010/main" val="2574411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F952-3337-4A45-A921-F9DD8CA78749}"/>
              </a:ext>
            </a:extLst>
          </p:cNvPr>
          <p:cNvSpPr>
            <a:spLocks noGrp="1"/>
          </p:cNvSpPr>
          <p:nvPr>
            <p:ph type="title"/>
          </p:nvPr>
        </p:nvSpPr>
        <p:spPr>
          <a:xfrm>
            <a:off x="254000" y="197709"/>
            <a:ext cx="6402439" cy="889686"/>
          </a:xfrm>
          <a:noFill/>
        </p:spPr>
        <p:txBody>
          <a:bodyPr>
            <a:noAutofit/>
          </a:bodyPr>
          <a:lstStyle/>
          <a:p>
            <a:r>
              <a:rPr lang="en-US" sz="3200" b="1" dirty="0">
                <a:latin typeface="Arial" panose="020B0604020202020204" pitchFamily="34" charset="0"/>
                <a:cs typeface="Arial" panose="020B0604020202020204" pitchFamily="34" charset="0"/>
              </a:rPr>
              <a:t>Unity: put these into the order of importance to you</a:t>
            </a:r>
          </a:p>
        </p:txBody>
      </p:sp>
      <p:sp>
        <p:nvSpPr>
          <p:cNvPr id="3" name="Content Placeholder 2">
            <a:extLst>
              <a:ext uri="{FF2B5EF4-FFF2-40B4-BE49-F238E27FC236}">
                <a16:creationId xmlns:a16="http://schemas.microsoft.com/office/drawing/2014/main" id="{6B398FF5-9FE8-844F-BD7F-9DBD857DDB7F}"/>
              </a:ext>
            </a:extLst>
          </p:cNvPr>
          <p:cNvSpPr>
            <a:spLocks noGrp="1"/>
          </p:cNvSpPr>
          <p:nvPr>
            <p:ph idx="1"/>
          </p:nvPr>
        </p:nvSpPr>
        <p:spPr>
          <a:xfrm>
            <a:off x="555420" y="1503727"/>
            <a:ext cx="3217863" cy="4990714"/>
          </a:xfrm>
        </p:spPr>
        <p:txBody>
          <a:bodyPr>
            <a:normAutofit/>
          </a:bodyPr>
          <a:lstStyle/>
          <a:p>
            <a:r>
              <a:rPr lang="en-US" sz="2400" dirty="0">
                <a:latin typeface="Arial" panose="020B0604020202020204" pitchFamily="34" charset="0"/>
                <a:cs typeface="Arial" panose="020B0604020202020204" pitchFamily="34" charset="0"/>
              </a:rPr>
              <a:t>Culture</a:t>
            </a:r>
          </a:p>
          <a:p>
            <a:r>
              <a:rPr lang="en-US" sz="2400" dirty="0">
                <a:latin typeface="Arial" panose="020B0604020202020204" pitchFamily="34" charset="0"/>
                <a:cs typeface="Arial" panose="020B0604020202020204" pitchFamily="34" charset="0"/>
              </a:rPr>
              <a:t>Ethnicity</a:t>
            </a:r>
          </a:p>
          <a:p>
            <a:r>
              <a:rPr lang="en-US" sz="2400" dirty="0">
                <a:latin typeface="Arial" panose="020B0604020202020204" pitchFamily="34" charset="0"/>
                <a:cs typeface="Arial" panose="020B0604020202020204" pitchFamily="34" charset="0"/>
              </a:rPr>
              <a:t>Friends</a:t>
            </a:r>
          </a:p>
          <a:p>
            <a:r>
              <a:rPr lang="en-US" sz="2400" dirty="0">
                <a:latin typeface="Arial" panose="020B0604020202020204" pitchFamily="34" charset="0"/>
                <a:cs typeface="Arial" panose="020B0604020202020204" pitchFamily="34" charset="0"/>
              </a:rPr>
              <a:t>Family</a:t>
            </a:r>
          </a:p>
          <a:p>
            <a:r>
              <a:rPr lang="en-US" sz="2400" dirty="0">
                <a:latin typeface="Arial" panose="020B0604020202020204" pitchFamily="34" charset="0"/>
                <a:cs typeface="Arial" panose="020B0604020202020204" pitchFamily="34" charset="0"/>
              </a:rPr>
              <a:t>Gender identity</a:t>
            </a:r>
          </a:p>
          <a:p>
            <a:r>
              <a:rPr lang="en-US" sz="2400" dirty="0">
                <a:latin typeface="Arial" panose="020B0604020202020204" pitchFamily="34" charset="0"/>
                <a:cs typeface="Arial" panose="020B0604020202020204" pitchFamily="34" charset="0"/>
              </a:rPr>
              <a:t>Hobbies</a:t>
            </a:r>
          </a:p>
          <a:p>
            <a:r>
              <a:rPr lang="en-US" sz="2400" dirty="0">
                <a:latin typeface="Arial" panose="020B0604020202020204" pitchFamily="34" charset="0"/>
                <a:cs typeface="Arial" panose="020B0604020202020204" pitchFamily="34" charset="0"/>
              </a:rPr>
              <a:t>Humanity</a:t>
            </a:r>
          </a:p>
          <a:p>
            <a:r>
              <a:rPr lang="en-US" sz="2400" dirty="0">
                <a:latin typeface="Arial" panose="020B0604020202020204" pitchFamily="34" charset="0"/>
                <a:cs typeface="Arial" panose="020B0604020202020204" pitchFamily="34" charset="0"/>
              </a:rPr>
              <a:t>Nationality</a:t>
            </a:r>
          </a:p>
          <a:p>
            <a:r>
              <a:rPr lang="en-US" sz="2400" dirty="0">
                <a:latin typeface="Arial" panose="020B0604020202020204" pitchFamily="34" charset="0"/>
                <a:cs typeface="Arial" panose="020B0604020202020204" pitchFamily="34" charset="0"/>
              </a:rPr>
              <a:t>Language</a:t>
            </a:r>
          </a:p>
          <a:p>
            <a:r>
              <a:rPr lang="en-US" sz="2400" dirty="0">
                <a:latin typeface="Arial" panose="020B0604020202020204" pitchFamily="34" charset="0"/>
                <a:cs typeface="Arial" panose="020B0604020202020204" pitchFamily="34" charset="0"/>
              </a:rPr>
              <a:t>Neighbours</a:t>
            </a:r>
          </a:p>
          <a:p>
            <a:endParaRPr lang="en-US" sz="4000" dirty="0"/>
          </a:p>
          <a:p>
            <a:endParaRPr lang="en-US" dirty="0"/>
          </a:p>
        </p:txBody>
      </p:sp>
      <p:pic>
        <p:nvPicPr>
          <p:cNvPr id="6" name="Picture 8" descr="brown, blue and purple hair woman graffiti"/>
          <p:cNvPicPr>
            <a:picLocks noChangeAspect="1" noChangeArrowheads="1"/>
          </p:cNvPicPr>
          <p:nvPr/>
        </p:nvPicPr>
        <p:blipFill rotWithShape="1">
          <a:blip r:embed="rId2">
            <a:extLst>
              <a:ext uri="{28A0092B-C50C-407E-A947-70E740481C1C}">
                <a14:useLocalDpi xmlns:a14="http://schemas.microsoft.com/office/drawing/2010/main" val="0"/>
              </a:ext>
            </a:extLst>
          </a:blip>
          <a:srcRect l="34353" r="20739" b="23489"/>
          <a:stretch/>
        </p:blipFill>
        <p:spPr bwMode="auto">
          <a:xfrm>
            <a:off x="6813755" y="0"/>
            <a:ext cx="5378245" cy="6833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564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F952-3337-4A45-A921-F9DD8CA78749}"/>
              </a:ext>
            </a:extLst>
          </p:cNvPr>
          <p:cNvSpPr>
            <a:spLocks noGrp="1"/>
          </p:cNvSpPr>
          <p:nvPr>
            <p:ph type="title"/>
          </p:nvPr>
        </p:nvSpPr>
        <p:spPr>
          <a:xfrm>
            <a:off x="400694" y="118079"/>
            <a:ext cx="6431622" cy="1217758"/>
          </a:xfrm>
          <a:noFill/>
        </p:spPr>
        <p:txBody>
          <a:bodyPr>
            <a:normAutofit/>
          </a:bodyPr>
          <a:lstStyle/>
          <a:p>
            <a:r>
              <a:rPr lang="en-US" sz="3200" b="1" dirty="0">
                <a:latin typeface="Arial" panose="020B0604020202020204" pitchFamily="34" charset="0"/>
                <a:cs typeface="Arial" panose="020B0604020202020204" pitchFamily="34" charset="0"/>
              </a:rPr>
              <a:t>Unity: people feeling together by </a:t>
            </a:r>
            <a:r>
              <a:rPr lang="en-US" sz="3200" b="1" dirty="0" smtClean="0">
                <a:latin typeface="Arial" panose="020B0604020202020204" pitchFamily="34" charset="0"/>
                <a:cs typeface="Arial" panose="020B0604020202020204" pitchFamily="34" charset="0"/>
              </a:rPr>
              <a:t>sharing</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B398FF5-9FE8-844F-BD7F-9DBD857DDB7F}"/>
              </a:ext>
            </a:extLst>
          </p:cNvPr>
          <p:cNvSpPr>
            <a:spLocks noGrp="1"/>
          </p:cNvSpPr>
          <p:nvPr>
            <p:ph idx="1"/>
          </p:nvPr>
        </p:nvSpPr>
        <p:spPr>
          <a:xfrm>
            <a:off x="201791" y="1813314"/>
            <a:ext cx="6178462" cy="4351338"/>
          </a:xfrm>
        </p:spPr>
        <p:txBody>
          <a:bodyPr>
            <a:normAutofit/>
          </a:bodyPr>
          <a:lstStyle/>
          <a:p>
            <a:r>
              <a:rPr lang="en-US" sz="2400" dirty="0">
                <a:latin typeface="Arial" panose="020B0604020202020204" pitchFamily="34" charset="0"/>
                <a:cs typeface="Arial" panose="020B0604020202020204" pitchFamily="34" charset="0"/>
              </a:rPr>
              <a:t>Beliefs – (faiths, assumptions)</a:t>
            </a:r>
          </a:p>
          <a:p>
            <a:r>
              <a:rPr lang="en-US" sz="2400" dirty="0">
                <a:latin typeface="Arial" panose="020B0604020202020204" pitchFamily="34" charset="0"/>
                <a:cs typeface="Arial" panose="020B0604020202020204" pitchFamily="34" charset="0"/>
              </a:rPr>
              <a:t>Customs – (rituals, ceremonies, traditions)</a:t>
            </a:r>
          </a:p>
          <a:p>
            <a:r>
              <a:rPr lang="en-US" sz="2400" dirty="0">
                <a:latin typeface="Arial" panose="020B0604020202020204" pitchFamily="34" charset="0"/>
                <a:cs typeface="Arial" panose="020B0604020202020204" pitchFamily="34" charset="0"/>
              </a:rPr>
              <a:t>Geography – (region, country</a:t>
            </a:r>
          </a:p>
          <a:p>
            <a:r>
              <a:rPr lang="en-US" sz="2400" dirty="0">
                <a:latin typeface="Arial" panose="020B0604020202020204" pitchFamily="34" charset="0"/>
                <a:cs typeface="Arial" panose="020B0604020202020204" pitchFamily="34" charset="0"/>
              </a:rPr>
              <a:t>History – (past events, shared background)</a:t>
            </a:r>
          </a:p>
          <a:p>
            <a:r>
              <a:rPr lang="en-US" sz="2400" dirty="0">
                <a:latin typeface="Arial" panose="020B0604020202020204" pitchFamily="34" charset="0"/>
                <a:cs typeface="Arial" panose="020B0604020202020204" pitchFamily="34" charset="0"/>
              </a:rPr>
              <a:t>Language – (vocabulary, dialect, accent)</a:t>
            </a:r>
          </a:p>
          <a:p>
            <a:r>
              <a:rPr lang="en-US" sz="2400" dirty="0">
                <a:latin typeface="Arial" panose="020B0604020202020204" pitchFamily="34" charset="0"/>
                <a:cs typeface="Arial" panose="020B0604020202020204" pitchFamily="34" charset="0"/>
              </a:rPr>
              <a:t>Values – (principles, ethics)</a:t>
            </a:r>
          </a:p>
          <a:p>
            <a:endParaRPr lang="en-US" sz="3600" dirty="0"/>
          </a:p>
        </p:txBody>
      </p:sp>
      <p:pic>
        <p:nvPicPr>
          <p:cNvPr id="5" name="Picture 8" descr="Hand, United, Together, People, Unity, Team, Teamwork"/>
          <p:cNvPicPr>
            <a:picLocks noChangeAspect="1" noChangeArrowheads="1"/>
          </p:cNvPicPr>
          <p:nvPr/>
        </p:nvPicPr>
        <p:blipFill rotWithShape="1">
          <a:blip r:embed="rId2">
            <a:extLst>
              <a:ext uri="{28A0092B-C50C-407E-A947-70E740481C1C}">
                <a14:useLocalDpi xmlns:a14="http://schemas.microsoft.com/office/drawing/2010/main" val="0"/>
              </a:ext>
            </a:extLst>
          </a:blip>
          <a:srcRect l="20139" r="20182"/>
          <a:stretch/>
        </p:blipFill>
        <p:spPr bwMode="auto">
          <a:xfrm>
            <a:off x="6949801" y="118079"/>
            <a:ext cx="5269152" cy="6621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491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98FF5-9FE8-844F-BD7F-9DBD857DDB7F}"/>
              </a:ext>
            </a:extLst>
          </p:cNvPr>
          <p:cNvSpPr>
            <a:spLocks noGrp="1"/>
          </p:cNvSpPr>
          <p:nvPr>
            <p:ph idx="1"/>
          </p:nvPr>
        </p:nvSpPr>
        <p:spPr>
          <a:xfrm>
            <a:off x="160637" y="1084128"/>
            <a:ext cx="11911913" cy="5659394"/>
          </a:xfrm>
        </p:spPr>
        <p:txBody>
          <a:bodyPr/>
          <a:lstStyle/>
          <a:p>
            <a:pPr marL="0" indent="0">
              <a:buNone/>
            </a:pPr>
            <a:endParaRPr lang="en-US" dirty="0"/>
          </a:p>
          <a:p>
            <a:pPr marL="0" indent="0">
              <a:buNone/>
            </a:pPr>
            <a:endParaRPr lang="en-US" dirty="0"/>
          </a:p>
          <a:p>
            <a:pPr marL="0" indent="0" algn="ctr">
              <a:buNone/>
            </a:pPr>
            <a:r>
              <a:rPr lang="en-US" sz="2400" dirty="0">
                <a:latin typeface="Arial" panose="020B0604020202020204" pitchFamily="34" charset="0"/>
                <a:cs typeface="Arial" panose="020B0604020202020204" pitchFamily="34" charset="0"/>
              </a:rPr>
              <a:t>Football: do you support one </a:t>
            </a:r>
            <a:r>
              <a:rPr lang="en-US" sz="2400" dirty="0" smtClean="0">
                <a:latin typeface="Arial" panose="020B0604020202020204" pitchFamily="34" charset="0"/>
                <a:cs typeface="Arial" panose="020B0604020202020204" pitchFamily="34" charset="0"/>
              </a:rPr>
              <a:t>team rather than </a:t>
            </a:r>
            <a:r>
              <a:rPr lang="en-US" sz="2400" dirty="0">
                <a:latin typeface="Arial" panose="020B0604020202020204" pitchFamily="34" charset="0"/>
                <a:cs typeface="Arial" panose="020B0604020202020204" pitchFamily="34" charset="0"/>
              </a:rPr>
              <a:t>the other where there is a choice?</a:t>
            </a:r>
          </a:p>
          <a:p>
            <a:pPr marL="0" indent="0">
              <a:buNone/>
            </a:pPr>
            <a:endParaRPr lang="en-US" dirty="0"/>
          </a:p>
          <a:p>
            <a:pPr marL="0" indent="0">
              <a:buNone/>
            </a:pPr>
            <a:endParaRPr lang="en-US" dirty="0"/>
          </a:p>
          <a:p>
            <a:endParaRPr lang="en-US" dirty="0"/>
          </a:p>
        </p:txBody>
      </p:sp>
      <p:pic>
        <p:nvPicPr>
          <p:cNvPr id="5" name="Picture 4">
            <a:extLst>
              <a:ext uri="{FF2B5EF4-FFF2-40B4-BE49-F238E27FC236}">
                <a16:creationId xmlns:a16="http://schemas.microsoft.com/office/drawing/2014/main" id="{4E9B3BFB-7887-2741-8914-3FA43FB8CC15}"/>
              </a:ext>
            </a:extLst>
          </p:cNvPr>
          <p:cNvPicPr>
            <a:picLocks noChangeAspect="1"/>
          </p:cNvPicPr>
          <p:nvPr/>
        </p:nvPicPr>
        <p:blipFill>
          <a:blip r:embed="rId2"/>
          <a:stretch>
            <a:fillRect/>
          </a:stretch>
        </p:blipFill>
        <p:spPr>
          <a:xfrm>
            <a:off x="328251" y="3127879"/>
            <a:ext cx="1902031" cy="1902031"/>
          </a:xfrm>
          <a:prstGeom prst="rect">
            <a:avLst/>
          </a:prstGeom>
        </p:spPr>
      </p:pic>
      <p:pic>
        <p:nvPicPr>
          <p:cNvPr id="7" name="Picture 6">
            <a:extLst>
              <a:ext uri="{FF2B5EF4-FFF2-40B4-BE49-F238E27FC236}">
                <a16:creationId xmlns:a16="http://schemas.microsoft.com/office/drawing/2014/main" id="{B0AF0531-0678-7147-9C5B-D82B36DD16DE}"/>
              </a:ext>
            </a:extLst>
          </p:cNvPr>
          <p:cNvPicPr>
            <a:picLocks noChangeAspect="1"/>
          </p:cNvPicPr>
          <p:nvPr/>
        </p:nvPicPr>
        <p:blipFill>
          <a:blip r:embed="rId3"/>
          <a:stretch>
            <a:fillRect/>
          </a:stretch>
        </p:blipFill>
        <p:spPr>
          <a:xfrm>
            <a:off x="2627342" y="3193441"/>
            <a:ext cx="1815623" cy="1815623"/>
          </a:xfrm>
          <a:prstGeom prst="rect">
            <a:avLst/>
          </a:prstGeom>
        </p:spPr>
      </p:pic>
      <p:pic>
        <p:nvPicPr>
          <p:cNvPr id="9" name="Picture 8">
            <a:extLst>
              <a:ext uri="{FF2B5EF4-FFF2-40B4-BE49-F238E27FC236}">
                <a16:creationId xmlns:a16="http://schemas.microsoft.com/office/drawing/2014/main" id="{1062703F-805C-1D4D-8B95-198BFFCF55A8}"/>
              </a:ext>
            </a:extLst>
          </p:cNvPr>
          <p:cNvPicPr>
            <a:picLocks noChangeAspect="1"/>
          </p:cNvPicPr>
          <p:nvPr/>
        </p:nvPicPr>
        <p:blipFill>
          <a:blip r:embed="rId4"/>
          <a:stretch>
            <a:fillRect/>
          </a:stretch>
        </p:blipFill>
        <p:spPr>
          <a:xfrm>
            <a:off x="4527640" y="3273507"/>
            <a:ext cx="1827196" cy="1827196"/>
          </a:xfrm>
          <a:prstGeom prst="rect">
            <a:avLst/>
          </a:prstGeom>
        </p:spPr>
      </p:pic>
      <p:pic>
        <p:nvPicPr>
          <p:cNvPr id="11" name="Picture 10">
            <a:extLst>
              <a:ext uri="{FF2B5EF4-FFF2-40B4-BE49-F238E27FC236}">
                <a16:creationId xmlns:a16="http://schemas.microsoft.com/office/drawing/2014/main" id="{2FE11AD0-18BB-0E40-B784-AC9569A0956B}"/>
              </a:ext>
            </a:extLst>
          </p:cNvPr>
          <p:cNvPicPr>
            <a:picLocks noChangeAspect="1"/>
          </p:cNvPicPr>
          <p:nvPr/>
        </p:nvPicPr>
        <p:blipFill>
          <a:blip r:embed="rId5"/>
          <a:stretch>
            <a:fillRect/>
          </a:stretch>
        </p:blipFill>
        <p:spPr>
          <a:xfrm>
            <a:off x="6562799" y="3310534"/>
            <a:ext cx="1852955" cy="1790169"/>
          </a:xfrm>
          <a:prstGeom prst="rect">
            <a:avLst/>
          </a:prstGeom>
        </p:spPr>
      </p:pic>
      <p:pic>
        <p:nvPicPr>
          <p:cNvPr id="13" name="Picture 12">
            <a:extLst>
              <a:ext uri="{FF2B5EF4-FFF2-40B4-BE49-F238E27FC236}">
                <a16:creationId xmlns:a16="http://schemas.microsoft.com/office/drawing/2014/main" id="{14275809-92EE-A94C-A751-28B549D4AD9A}"/>
              </a:ext>
            </a:extLst>
          </p:cNvPr>
          <p:cNvPicPr>
            <a:picLocks noChangeAspect="1"/>
          </p:cNvPicPr>
          <p:nvPr/>
        </p:nvPicPr>
        <p:blipFill>
          <a:blip r:embed="rId6"/>
          <a:stretch>
            <a:fillRect/>
          </a:stretch>
        </p:blipFill>
        <p:spPr>
          <a:xfrm>
            <a:off x="8449059" y="3214815"/>
            <a:ext cx="1885888" cy="1885888"/>
          </a:xfrm>
          <a:prstGeom prst="rect">
            <a:avLst/>
          </a:prstGeom>
        </p:spPr>
      </p:pic>
      <p:pic>
        <p:nvPicPr>
          <p:cNvPr id="15" name="Picture 14">
            <a:extLst>
              <a:ext uri="{FF2B5EF4-FFF2-40B4-BE49-F238E27FC236}">
                <a16:creationId xmlns:a16="http://schemas.microsoft.com/office/drawing/2014/main" id="{770B66AF-AD21-FC42-822F-B54F005355DE}"/>
              </a:ext>
            </a:extLst>
          </p:cNvPr>
          <p:cNvPicPr>
            <a:picLocks noChangeAspect="1"/>
          </p:cNvPicPr>
          <p:nvPr/>
        </p:nvPicPr>
        <p:blipFill>
          <a:blip r:embed="rId7"/>
          <a:stretch>
            <a:fillRect/>
          </a:stretch>
        </p:blipFill>
        <p:spPr>
          <a:xfrm>
            <a:off x="10289011" y="3310534"/>
            <a:ext cx="1809521" cy="1809521"/>
          </a:xfrm>
          <a:prstGeom prst="rect">
            <a:avLst/>
          </a:prstGeom>
        </p:spPr>
      </p:pic>
      <p:sp>
        <p:nvSpPr>
          <p:cNvPr id="4" name="TextBox 3">
            <a:extLst>
              <a:ext uri="{FF2B5EF4-FFF2-40B4-BE49-F238E27FC236}">
                <a16:creationId xmlns:a16="http://schemas.microsoft.com/office/drawing/2014/main" id="{E13C8D40-2AF6-4805-B68F-C893605E1CB1}"/>
              </a:ext>
            </a:extLst>
          </p:cNvPr>
          <p:cNvSpPr txBox="1"/>
          <p:nvPr/>
        </p:nvSpPr>
        <p:spPr>
          <a:xfrm>
            <a:off x="251801" y="5226032"/>
            <a:ext cx="2056143"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Manchester City</a:t>
            </a:r>
          </a:p>
        </p:txBody>
      </p:sp>
      <p:sp>
        <p:nvSpPr>
          <p:cNvPr id="6" name="TextBox 5">
            <a:extLst>
              <a:ext uri="{FF2B5EF4-FFF2-40B4-BE49-F238E27FC236}">
                <a16:creationId xmlns:a16="http://schemas.microsoft.com/office/drawing/2014/main" id="{35D3CFAA-D7A3-47F0-9414-5E352AF2C777}"/>
              </a:ext>
            </a:extLst>
          </p:cNvPr>
          <p:cNvSpPr txBox="1"/>
          <p:nvPr/>
        </p:nvSpPr>
        <p:spPr>
          <a:xfrm>
            <a:off x="2479588" y="5226032"/>
            <a:ext cx="2241393"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Manchester United</a:t>
            </a:r>
          </a:p>
        </p:txBody>
      </p:sp>
      <p:sp>
        <p:nvSpPr>
          <p:cNvPr id="8" name="TextBox 7">
            <a:extLst>
              <a:ext uri="{FF2B5EF4-FFF2-40B4-BE49-F238E27FC236}">
                <a16:creationId xmlns:a16="http://schemas.microsoft.com/office/drawing/2014/main" id="{CDE53AE8-1E3A-45C7-8A84-AE241B8EB314}"/>
              </a:ext>
            </a:extLst>
          </p:cNvPr>
          <p:cNvSpPr txBox="1"/>
          <p:nvPr/>
        </p:nvSpPr>
        <p:spPr>
          <a:xfrm>
            <a:off x="4948839" y="5226032"/>
            <a:ext cx="1258529"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Everton</a:t>
            </a:r>
            <a:endParaRPr lang="en-GB" sz="14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14FEC65-69A9-425A-BDD2-3547AB32079D}"/>
              </a:ext>
            </a:extLst>
          </p:cNvPr>
          <p:cNvSpPr txBox="1"/>
          <p:nvPr/>
        </p:nvSpPr>
        <p:spPr>
          <a:xfrm>
            <a:off x="6884172" y="5225282"/>
            <a:ext cx="1362555"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Liverpool</a:t>
            </a:r>
            <a:endParaRPr lang="en-GB" sz="14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2707AD8-5A2A-43E4-9DB6-2F36E32CB2F3}"/>
              </a:ext>
            </a:extLst>
          </p:cNvPr>
          <p:cNvSpPr txBox="1"/>
          <p:nvPr/>
        </p:nvSpPr>
        <p:spPr>
          <a:xfrm>
            <a:off x="8971399" y="5235305"/>
            <a:ext cx="1025106"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Spurs</a:t>
            </a:r>
            <a:endParaRPr lang="en-GB" sz="14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B7C1F06-4885-4BE1-93AF-AC19CE524923}"/>
              </a:ext>
            </a:extLst>
          </p:cNvPr>
          <p:cNvSpPr txBox="1"/>
          <p:nvPr/>
        </p:nvSpPr>
        <p:spPr>
          <a:xfrm>
            <a:off x="10698352" y="5237556"/>
            <a:ext cx="1372167"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Arsenal</a:t>
            </a:r>
            <a:endParaRPr lang="en-GB" sz="1400" b="1" dirty="0">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AEBCF952-3337-4A45-A921-F9DD8CA78749}"/>
              </a:ext>
            </a:extLst>
          </p:cNvPr>
          <p:cNvSpPr>
            <a:spLocks noGrp="1"/>
          </p:cNvSpPr>
          <p:nvPr>
            <p:ph type="title"/>
          </p:nvPr>
        </p:nvSpPr>
        <p:spPr>
          <a:xfrm>
            <a:off x="-941961" y="65429"/>
            <a:ext cx="6009912" cy="1325563"/>
          </a:xfrm>
          <a:noFill/>
        </p:spPr>
        <p:txBody>
          <a:bodyPr>
            <a:normAutofit/>
          </a:bodyPr>
          <a:lstStyle/>
          <a:p>
            <a:pPr algn="ctr"/>
            <a:r>
              <a:rPr lang="en-US" sz="3200" b="1" dirty="0" smtClean="0">
                <a:latin typeface="Arial" panose="020B0604020202020204" pitchFamily="34" charset="0"/>
                <a:cs typeface="Arial" panose="020B0604020202020204" pitchFamily="34" charset="0"/>
              </a:rPr>
              <a:t>Exploring Unity</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8362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98FF5-9FE8-844F-BD7F-9DBD857DDB7F}"/>
              </a:ext>
            </a:extLst>
          </p:cNvPr>
          <p:cNvSpPr>
            <a:spLocks noGrp="1"/>
          </p:cNvSpPr>
          <p:nvPr>
            <p:ph idx="1"/>
          </p:nvPr>
        </p:nvSpPr>
        <p:spPr>
          <a:xfrm>
            <a:off x="161136" y="1401681"/>
            <a:ext cx="11911912" cy="5609968"/>
          </a:xfrm>
        </p:spPr>
        <p:txBody>
          <a:bodyPr/>
          <a:lstStyle/>
          <a:p>
            <a:pPr marL="0" indent="0" algn="ctr">
              <a:buNone/>
            </a:pPr>
            <a:r>
              <a:rPr lang="en-US" sz="2400" dirty="0">
                <a:latin typeface="Arial" panose="020B0604020202020204" pitchFamily="34" charset="0"/>
                <a:cs typeface="Arial" panose="020B0604020202020204" pitchFamily="34" charset="0"/>
              </a:rPr>
              <a:t>Clothes: do you choose to wear/not wear a particular brand?</a:t>
            </a:r>
          </a:p>
          <a:p>
            <a:pPr marL="0" indent="0">
              <a:buNone/>
            </a:pPr>
            <a:endParaRPr lang="en-US" dirty="0"/>
          </a:p>
          <a:p>
            <a:pPr marL="0" indent="0">
              <a:buNone/>
            </a:pPr>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sz="2400" dirty="0">
                <a:latin typeface="Arial" panose="020B0604020202020204" pitchFamily="34" charset="0"/>
                <a:cs typeface="Arial" panose="020B0604020202020204" pitchFamily="34" charset="0"/>
              </a:rPr>
              <a:t>What sort of people wear one of the brands you don’t wear?</a:t>
            </a:r>
          </a:p>
        </p:txBody>
      </p:sp>
      <p:sp>
        <p:nvSpPr>
          <p:cNvPr id="11" name="Title 1">
            <a:extLst>
              <a:ext uri="{FF2B5EF4-FFF2-40B4-BE49-F238E27FC236}">
                <a16:creationId xmlns:a16="http://schemas.microsoft.com/office/drawing/2014/main" id="{AEBCF952-3337-4A45-A921-F9DD8CA78749}"/>
              </a:ext>
            </a:extLst>
          </p:cNvPr>
          <p:cNvSpPr>
            <a:spLocks noGrp="1"/>
          </p:cNvSpPr>
          <p:nvPr>
            <p:ph type="title"/>
          </p:nvPr>
        </p:nvSpPr>
        <p:spPr>
          <a:xfrm>
            <a:off x="-1013879" y="65429"/>
            <a:ext cx="6009912" cy="1325563"/>
          </a:xfrm>
          <a:noFill/>
        </p:spPr>
        <p:txBody>
          <a:bodyPr>
            <a:normAutofit/>
          </a:bodyPr>
          <a:lstStyle/>
          <a:p>
            <a:pPr algn="ctr"/>
            <a:r>
              <a:rPr lang="en-US" sz="3200" b="1" dirty="0" smtClean="0">
                <a:latin typeface="Arial" panose="020B0604020202020204" pitchFamily="34" charset="0"/>
                <a:cs typeface="Arial" panose="020B0604020202020204" pitchFamily="34" charset="0"/>
              </a:rPr>
              <a:t>Exploring Unity</a:t>
            </a:r>
            <a:endParaRPr lang="en-US" sz="32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0644"/>
          <a:stretch/>
        </p:blipFill>
        <p:spPr>
          <a:xfrm>
            <a:off x="160639" y="2504174"/>
            <a:ext cx="2734355" cy="203987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3668"/>
          <a:stretch/>
        </p:blipFill>
        <p:spPr>
          <a:xfrm>
            <a:off x="3174936" y="2504174"/>
            <a:ext cx="2660785" cy="2054683"/>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875" r="7707"/>
          <a:stretch/>
        </p:blipFill>
        <p:spPr>
          <a:xfrm>
            <a:off x="6117092" y="2504174"/>
            <a:ext cx="2671282" cy="2039872"/>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053"/>
          <a:stretch/>
        </p:blipFill>
        <p:spPr>
          <a:xfrm>
            <a:off x="9080018" y="2504174"/>
            <a:ext cx="2905221" cy="2039872"/>
          </a:xfrm>
          <a:prstGeom prst="rect">
            <a:avLst/>
          </a:prstGeom>
        </p:spPr>
      </p:pic>
    </p:spTree>
    <p:extLst>
      <p:ext uri="{BB962C8B-B14F-4D97-AF65-F5344CB8AC3E}">
        <p14:creationId xmlns:p14="http://schemas.microsoft.com/office/powerpoint/2010/main" val="3098647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73FDF2-1596-4845-B967-D1ABBD942E54}"/>
              </a:ext>
            </a:extLst>
          </p:cNvPr>
          <p:cNvPicPr>
            <a:picLocks noChangeAspect="1"/>
          </p:cNvPicPr>
          <p:nvPr/>
        </p:nvPicPr>
        <p:blipFill>
          <a:blip r:embed="rId2"/>
          <a:stretch>
            <a:fillRect/>
          </a:stretch>
        </p:blipFill>
        <p:spPr>
          <a:xfrm>
            <a:off x="4710151" y="2814057"/>
            <a:ext cx="3160222" cy="2532966"/>
          </a:xfrm>
          <a:prstGeom prst="rect">
            <a:avLst/>
          </a:prstGeom>
        </p:spPr>
      </p:pic>
      <p:pic>
        <p:nvPicPr>
          <p:cNvPr id="6" name="Picture 5">
            <a:extLst>
              <a:ext uri="{FF2B5EF4-FFF2-40B4-BE49-F238E27FC236}">
                <a16:creationId xmlns:a16="http://schemas.microsoft.com/office/drawing/2014/main" id="{0434FC05-2730-4A02-B868-27F64A332757}"/>
              </a:ext>
            </a:extLst>
          </p:cNvPr>
          <p:cNvPicPr>
            <a:picLocks noChangeAspect="1"/>
          </p:cNvPicPr>
          <p:nvPr/>
        </p:nvPicPr>
        <p:blipFill>
          <a:blip r:embed="rId3"/>
          <a:stretch>
            <a:fillRect/>
          </a:stretch>
        </p:blipFill>
        <p:spPr>
          <a:xfrm>
            <a:off x="8374080" y="2979558"/>
            <a:ext cx="3548747" cy="2367465"/>
          </a:xfrm>
          <a:prstGeom prst="rect">
            <a:avLst/>
          </a:prstGeom>
        </p:spPr>
      </p:pic>
      <p:pic>
        <p:nvPicPr>
          <p:cNvPr id="8" name="Picture 7">
            <a:extLst>
              <a:ext uri="{FF2B5EF4-FFF2-40B4-BE49-F238E27FC236}">
                <a16:creationId xmlns:a16="http://schemas.microsoft.com/office/drawing/2014/main" id="{37FDEE4C-32C6-4977-804B-F48723B93B61}"/>
              </a:ext>
            </a:extLst>
          </p:cNvPr>
          <p:cNvPicPr>
            <a:picLocks noChangeAspect="1"/>
          </p:cNvPicPr>
          <p:nvPr/>
        </p:nvPicPr>
        <p:blipFill>
          <a:blip r:embed="rId4"/>
          <a:stretch>
            <a:fillRect/>
          </a:stretch>
        </p:blipFill>
        <p:spPr>
          <a:xfrm>
            <a:off x="476406" y="2814057"/>
            <a:ext cx="3543846" cy="2367465"/>
          </a:xfrm>
          <a:prstGeom prst="rect">
            <a:avLst/>
          </a:prstGeom>
        </p:spPr>
      </p:pic>
      <p:sp>
        <p:nvSpPr>
          <p:cNvPr id="7" name="Title 1">
            <a:extLst>
              <a:ext uri="{FF2B5EF4-FFF2-40B4-BE49-F238E27FC236}">
                <a16:creationId xmlns:a16="http://schemas.microsoft.com/office/drawing/2014/main" id="{AAF4E30F-7602-0E41-BA6E-7334D3230D22}"/>
              </a:ext>
            </a:extLst>
          </p:cNvPr>
          <p:cNvSpPr txBox="1">
            <a:spLocks/>
          </p:cNvSpPr>
          <p:nvPr/>
        </p:nvSpPr>
        <p:spPr>
          <a:xfrm>
            <a:off x="-493707" y="383667"/>
            <a:ext cx="8836742" cy="769193"/>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t>	</a:t>
            </a:r>
            <a:r>
              <a:rPr lang="en-US" sz="3200" b="1" dirty="0" smtClean="0">
                <a:latin typeface="Arial" panose="020B0604020202020204" pitchFamily="34" charset="0"/>
                <a:cs typeface="Arial" panose="020B0604020202020204" pitchFamily="34" charset="0"/>
              </a:rPr>
              <a:t>Exploring unity</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261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98FF5-9FE8-844F-BD7F-9DBD857DDB7F}"/>
              </a:ext>
            </a:extLst>
          </p:cNvPr>
          <p:cNvSpPr>
            <a:spLocks noGrp="1"/>
          </p:cNvSpPr>
          <p:nvPr>
            <p:ph idx="1"/>
          </p:nvPr>
        </p:nvSpPr>
        <p:spPr>
          <a:xfrm>
            <a:off x="385515" y="2689915"/>
            <a:ext cx="2778303" cy="5032375"/>
          </a:xfrm>
        </p:spPr>
        <p:txBody>
          <a:bodyPr>
            <a:normAutofit/>
          </a:bodyPr>
          <a:lstStyle/>
          <a:p>
            <a:r>
              <a:rPr lang="en-US" sz="2400" dirty="0">
                <a:latin typeface="Arial" panose="020B0604020202020204" pitchFamily="34" charset="0"/>
                <a:cs typeface="Arial" panose="020B0604020202020204" pitchFamily="34" charset="0"/>
              </a:rPr>
              <a:t>Anger</a:t>
            </a:r>
          </a:p>
          <a:p>
            <a:r>
              <a:rPr lang="en-US" sz="2400" dirty="0">
                <a:latin typeface="Arial" panose="020B0604020202020204" pitchFamily="34" charset="0"/>
                <a:cs typeface="Arial" panose="020B0604020202020204" pitchFamily="34" charset="0"/>
              </a:rPr>
              <a:t>Contempt</a:t>
            </a:r>
          </a:p>
          <a:p>
            <a:r>
              <a:rPr lang="en-US" sz="2400" dirty="0">
                <a:latin typeface="Arial" panose="020B0604020202020204" pitchFamily="34" charset="0"/>
                <a:cs typeface="Arial" panose="020B0604020202020204" pitchFamily="34" charset="0"/>
              </a:rPr>
              <a:t>Hatred</a:t>
            </a:r>
          </a:p>
          <a:p>
            <a:r>
              <a:rPr lang="en-US" sz="2400" dirty="0">
                <a:latin typeface="Arial" panose="020B0604020202020204" pitchFamily="34" charset="0"/>
                <a:cs typeface="Arial" panose="020B0604020202020204" pitchFamily="34" charset="0"/>
              </a:rPr>
              <a:t>Hurt</a:t>
            </a:r>
          </a:p>
          <a:p>
            <a:r>
              <a:rPr lang="en-US" sz="2400" dirty="0">
                <a:latin typeface="Arial" panose="020B0604020202020204" pitchFamily="34" charset="0"/>
                <a:cs typeface="Arial" panose="020B0604020202020204" pitchFamily="34" charset="0"/>
              </a:rPr>
              <a:t>Mistrust</a:t>
            </a:r>
          </a:p>
          <a:p>
            <a:r>
              <a:rPr lang="en-US" sz="2400" dirty="0">
                <a:latin typeface="Arial" panose="020B0604020202020204" pitchFamily="34" charset="0"/>
                <a:cs typeface="Arial" panose="020B0604020202020204" pitchFamily="34" charset="0"/>
              </a:rPr>
              <a:t>Prejudice</a:t>
            </a:r>
          </a:p>
          <a:p>
            <a:r>
              <a:rPr lang="en-US" sz="2400" dirty="0">
                <a:latin typeface="Arial" panose="020B0604020202020204" pitchFamily="34" charset="0"/>
                <a:cs typeface="Arial" panose="020B0604020202020204" pitchFamily="34" charset="0"/>
              </a:rPr>
              <a:t>Ridicule</a:t>
            </a:r>
          </a:p>
          <a:p>
            <a:r>
              <a:rPr lang="en-US" sz="2400" dirty="0">
                <a:latin typeface="Arial" panose="020B0604020202020204" pitchFamily="34" charset="0"/>
                <a:cs typeface="Arial" panose="020B0604020202020204" pitchFamily="34" charset="0"/>
              </a:rPr>
              <a:t>Superiority</a:t>
            </a:r>
          </a:p>
          <a:p>
            <a:pPr marL="0" indent="0">
              <a:buNone/>
            </a:pPr>
            <a:endParaRPr lang="en-US" sz="24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AEBCF952-3337-4A45-A921-F9DD8CA78749}"/>
              </a:ext>
            </a:extLst>
          </p:cNvPr>
          <p:cNvSpPr>
            <a:spLocks noGrp="1"/>
          </p:cNvSpPr>
          <p:nvPr>
            <p:ph type="title"/>
          </p:nvPr>
        </p:nvSpPr>
        <p:spPr>
          <a:xfrm>
            <a:off x="194240" y="65429"/>
            <a:ext cx="6009912" cy="1325563"/>
          </a:xfrm>
          <a:noFill/>
        </p:spPr>
        <p:txBody>
          <a:bodyPr>
            <a:normAutofit/>
          </a:bodyPr>
          <a:lstStyle/>
          <a:p>
            <a:pPr algn="ctr"/>
            <a:r>
              <a:rPr lang="en-US" sz="3200" b="1" dirty="0" smtClean="0">
                <a:latin typeface="Arial" panose="020B0604020202020204" pitchFamily="34" charset="0"/>
                <a:cs typeface="Arial" panose="020B0604020202020204" pitchFamily="34" charset="0"/>
              </a:rPr>
              <a:t>Exploring causes of disunity</a:t>
            </a:r>
            <a:endParaRPr lang="en-US" sz="3200" b="1" dirty="0">
              <a:latin typeface="Arial" panose="020B0604020202020204" pitchFamily="34" charset="0"/>
              <a:cs typeface="Arial" panose="020B0604020202020204" pitchFamily="34" charset="0"/>
            </a:endParaRPr>
          </a:p>
        </p:txBody>
      </p:sp>
      <p:sp>
        <p:nvSpPr>
          <p:cNvPr id="6" name="Rectangle 5"/>
          <p:cNvSpPr/>
          <p:nvPr/>
        </p:nvSpPr>
        <p:spPr>
          <a:xfrm>
            <a:off x="380652" y="1224598"/>
            <a:ext cx="6096000" cy="1200329"/>
          </a:xfrm>
          <a:prstGeom prst="rect">
            <a:avLst/>
          </a:prstGeom>
        </p:spPr>
        <p:txBody>
          <a:bodyPr>
            <a:spAutoFit/>
          </a:bodyPr>
          <a:lstStyle/>
          <a:p>
            <a:r>
              <a:rPr lang="en-US" sz="2400" dirty="0">
                <a:latin typeface="Arial" panose="020B0604020202020204" pitchFamily="34" charset="0"/>
                <a:cs typeface="Arial" panose="020B0604020202020204" pitchFamily="34" charset="0"/>
              </a:rPr>
              <a:t>Choose two of these and write a sentence about each, explaining how they can cause or have caused </a:t>
            </a:r>
            <a:r>
              <a:rPr lang="en-US" sz="2400" dirty="0" smtClean="0">
                <a:latin typeface="Arial" panose="020B0604020202020204" pitchFamily="34" charset="0"/>
                <a:cs typeface="Arial" panose="020B0604020202020204" pitchFamily="34" charset="0"/>
              </a:rPr>
              <a:t>disunity:</a:t>
            </a:r>
            <a:endParaRPr lang="en-US" sz="2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084" y="0"/>
            <a:ext cx="5338916" cy="6858000"/>
          </a:xfrm>
          <a:prstGeom prst="rect">
            <a:avLst/>
          </a:prstGeom>
        </p:spPr>
      </p:pic>
    </p:spTree>
    <p:extLst>
      <p:ext uri="{BB962C8B-B14F-4D97-AF65-F5344CB8AC3E}">
        <p14:creationId xmlns:p14="http://schemas.microsoft.com/office/powerpoint/2010/main" val="2867565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EAA915-622A-AE41-95D4-80E6F9C57F6A}"/>
              </a:ext>
            </a:extLst>
          </p:cNvPr>
          <p:cNvSpPr>
            <a:spLocks noGrp="1"/>
          </p:cNvSpPr>
          <p:nvPr>
            <p:ph idx="1"/>
          </p:nvPr>
        </p:nvSpPr>
        <p:spPr>
          <a:xfrm>
            <a:off x="394533" y="1313116"/>
            <a:ext cx="5986604" cy="4891039"/>
          </a:xfrm>
        </p:spPr>
        <p:txBody>
          <a:bodyPr>
            <a:normAutofit lnSpcReduction="10000"/>
          </a:bodyPr>
          <a:lstStyle/>
          <a:p>
            <a:pPr marL="0" indent="0">
              <a:buNone/>
            </a:pPr>
            <a:r>
              <a:rPr lang="en-US" sz="2400" dirty="0">
                <a:latin typeface="Arial" panose="020B0604020202020204" pitchFamily="34" charset="0"/>
                <a:cs typeface="Arial" panose="020B0604020202020204" pitchFamily="34" charset="0"/>
              </a:rPr>
              <a:t>Choose two of these and write a sentence for each one, explaining how they can result in or have resulted in </a:t>
            </a:r>
            <a:r>
              <a:rPr lang="en-US" sz="2400" dirty="0" smtClean="0">
                <a:latin typeface="Arial" panose="020B0604020202020204" pitchFamily="34" charset="0"/>
                <a:cs typeface="Arial" panose="020B0604020202020204" pitchFamily="34" charset="0"/>
              </a:rPr>
              <a:t>unity:</a:t>
            </a:r>
          </a:p>
          <a:p>
            <a:pPr marL="0" indent="0">
              <a:buNone/>
            </a:pP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Collaboration</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Communication</a:t>
            </a:r>
          </a:p>
          <a:p>
            <a:r>
              <a:rPr lang="en-US" sz="2400" dirty="0">
                <a:latin typeface="Arial" panose="020B0604020202020204" pitchFamily="34" charset="0"/>
                <a:cs typeface="Arial" panose="020B0604020202020204" pitchFamily="34" charset="0"/>
              </a:rPr>
              <a:t>Empathy</a:t>
            </a:r>
          </a:p>
          <a:p>
            <a:r>
              <a:rPr lang="en-US" sz="2400" dirty="0">
                <a:latin typeface="Arial" panose="020B0604020202020204" pitchFamily="34" charset="0"/>
                <a:cs typeface="Arial" panose="020B0604020202020204" pitchFamily="34" charset="0"/>
              </a:rPr>
              <a:t>Patience</a:t>
            </a:r>
          </a:p>
          <a:p>
            <a:r>
              <a:rPr lang="en-US" sz="2400" dirty="0">
                <a:latin typeface="Arial" panose="020B0604020202020204" pitchFamily="34" charset="0"/>
                <a:cs typeface="Arial" panose="020B0604020202020204" pitchFamily="34" charset="0"/>
              </a:rPr>
              <a:t>Respect</a:t>
            </a:r>
          </a:p>
          <a:p>
            <a:r>
              <a:rPr lang="en-US" sz="2400" dirty="0">
                <a:latin typeface="Arial" panose="020B0604020202020204" pitchFamily="34" charset="0"/>
                <a:cs typeface="Arial" panose="020B0604020202020204" pitchFamily="34" charset="0"/>
              </a:rPr>
              <a:t>Sympathy</a:t>
            </a:r>
          </a:p>
          <a:p>
            <a:r>
              <a:rPr lang="en-US" sz="2400" dirty="0">
                <a:latin typeface="Arial" panose="020B0604020202020204" pitchFamily="34" charset="0"/>
                <a:cs typeface="Arial" panose="020B0604020202020204" pitchFamily="34" charset="0"/>
              </a:rPr>
              <a:t>Tolerance</a:t>
            </a:r>
          </a:p>
          <a:p>
            <a:r>
              <a:rPr lang="en-US" sz="2400" dirty="0">
                <a:latin typeface="Arial" panose="020B0604020202020204" pitchFamily="34" charset="0"/>
                <a:cs typeface="Arial" panose="020B0604020202020204" pitchFamily="34" charset="0"/>
              </a:rPr>
              <a:t>Understanding</a:t>
            </a:r>
          </a:p>
          <a:p>
            <a:pPr marL="0" indent="0">
              <a:buNone/>
            </a:pPr>
            <a:endParaRPr lang="en-US" sz="2400" dirty="0">
              <a:latin typeface="Arial" panose="020B0604020202020204" pitchFamily="34" charset="0"/>
              <a:cs typeface="Arial" panose="020B0604020202020204" pitchFamily="34" charset="0"/>
            </a:endParaRPr>
          </a:p>
          <a:p>
            <a:endParaRPr lang="en-US" dirty="0"/>
          </a:p>
          <a:p>
            <a:endParaRPr lang="en-US" dirty="0"/>
          </a:p>
        </p:txBody>
      </p:sp>
      <p:sp>
        <p:nvSpPr>
          <p:cNvPr id="5" name="Title 1">
            <a:extLst>
              <a:ext uri="{FF2B5EF4-FFF2-40B4-BE49-F238E27FC236}">
                <a16:creationId xmlns:a16="http://schemas.microsoft.com/office/drawing/2014/main" id="{AEBCF952-3337-4A45-A921-F9DD8CA78749}"/>
              </a:ext>
            </a:extLst>
          </p:cNvPr>
          <p:cNvSpPr>
            <a:spLocks noGrp="1"/>
          </p:cNvSpPr>
          <p:nvPr>
            <p:ph type="title"/>
          </p:nvPr>
        </p:nvSpPr>
        <p:spPr>
          <a:xfrm>
            <a:off x="403148" y="93134"/>
            <a:ext cx="6951379" cy="1325563"/>
          </a:xfrm>
          <a:noFill/>
        </p:spPr>
        <p:txBody>
          <a:bodyPr>
            <a:normAutofit/>
          </a:bodyPr>
          <a:lstStyle/>
          <a:p>
            <a:r>
              <a:rPr lang="en-US" sz="3200" b="1" dirty="0" smtClean="0">
                <a:latin typeface="Arial" panose="020B0604020202020204" pitchFamily="34" charset="0"/>
                <a:cs typeface="Arial" panose="020B0604020202020204" pitchFamily="34" charset="0"/>
              </a:rPr>
              <a:t>What do we need to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create unity?</a:t>
            </a:r>
            <a:endParaRPr lang="en-US" sz="32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2127" r="13202"/>
          <a:stretch/>
        </p:blipFill>
        <p:spPr>
          <a:xfrm>
            <a:off x="6867204" y="0"/>
            <a:ext cx="5324795" cy="6858000"/>
          </a:xfrm>
          <a:prstGeom prst="rect">
            <a:avLst/>
          </a:prstGeom>
        </p:spPr>
      </p:pic>
    </p:spTree>
    <p:extLst>
      <p:ext uri="{BB962C8B-B14F-4D97-AF65-F5344CB8AC3E}">
        <p14:creationId xmlns:p14="http://schemas.microsoft.com/office/powerpoint/2010/main" val="3510880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814" y="138225"/>
            <a:ext cx="10515600" cy="1031358"/>
          </a:xfrm>
        </p:spPr>
        <p:txBody>
          <a:bodyPr>
            <a:normAutofit/>
          </a:bodyPr>
          <a:lstStyle/>
          <a:p>
            <a:r>
              <a:rPr lang="en-GB" sz="3200" b="1" dirty="0" smtClean="0">
                <a:latin typeface="Arial" panose="020B0604020202020204" pitchFamily="34" charset="0"/>
                <a:cs typeface="Arial" panose="020B0604020202020204" pitchFamily="34" charset="0"/>
              </a:rPr>
              <a:t>Background</a:t>
            </a:r>
            <a:r>
              <a:rPr lang="en-GB" sz="3200" dirty="0" smtClean="0"/>
              <a:t> </a:t>
            </a:r>
            <a:endParaRPr lang="en-GB" sz="3200" dirty="0"/>
          </a:p>
        </p:txBody>
      </p:sp>
      <p:sp>
        <p:nvSpPr>
          <p:cNvPr id="3" name="Content Placeholder 2"/>
          <p:cNvSpPr>
            <a:spLocks noGrp="1"/>
          </p:cNvSpPr>
          <p:nvPr>
            <p:ph idx="1"/>
          </p:nvPr>
        </p:nvSpPr>
        <p:spPr>
          <a:xfrm>
            <a:off x="497958" y="1169583"/>
            <a:ext cx="9113875" cy="5029198"/>
          </a:xfrm>
        </p:spPr>
        <p:txBody>
          <a:bodyPr>
            <a:noAutofit/>
          </a:bodyPr>
          <a:lstStyle/>
          <a:p>
            <a:r>
              <a:rPr lang="en-US" sz="1800" dirty="0">
                <a:latin typeface="Arial" panose="020B0604020202020204" pitchFamily="34" charset="0"/>
                <a:cs typeface="Arial" panose="020B0604020202020204" pitchFamily="34" charset="0"/>
              </a:rPr>
              <a:t>In 2014, Daesh kidnapped </a:t>
            </a:r>
            <a:r>
              <a:rPr lang="en-US" sz="1800" dirty="0" smtClean="0">
                <a:latin typeface="Arial" panose="020B0604020202020204" pitchFamily="34" charset="0"/>
                <a:cs typeface="Arial" panose="020B0604020202020204" pitchFamily="34" charset="0"/>
              </a:rPr>
              <a:t>David Haines, </a:t>
            </a:r>
            <a:r>
              <a:rPr lang="en-US" sz="1800" dirty="0">
                <a:latin typeface="Arial" panose="020B0604020202020204" pitchFamily="34" charset="0"/>
                <a:cs typeface="Arial" panose="020B0604020202020204" pitchFamily="34" charset="0"/>
              </a:rPr>
              <a:t>a humanitarian aid worker who was helping Syrian refugees. David was held captive for 18 months before he was publicly executed by these terrorists for the world to see. Daesh used footage of his murder to try and sow division and fear. </a:t>
            </a:r>
            <a:endParaRPr lang="en-GB"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F</a:t>
            </a:r>
            <a:r>
              <a:rPr lang="en-GB" sz="1800" dirty="0" err="1" smtClean="0">
                <a:latin typeface="Arial" panose="020B0604020202020204" pitchFamily="34" charset="0"/>
                <a:cs typeface="Arial" panose="020B0604020202020204" pitchFamily="34" charset="0"/>
              </a:rPr>
              <a:t>ollowing</a:t>
            </a:r>
            <a:r>
              <a:rPr lang="en-GB" sz="1800" dirty="0" smtClean="0">
                <a:latin typeface="Arial" panose="020B0604020202020204" pitchFamily="34" charset="0"/>
                <a:cs typeface="Arial" panose="020B0604020202020204" pitchFamily="34" charset="0"/>
              </a:rPr>
              <a:t> this, Mike Haines OBE created </a:t>
            </a:r>
            <a:r>
              <a:rPr lang="en-GB" sz="1800" dirty="0">
                <a:latin typeface="Arial" panose="020B0604020202020204" pitchFamily="34" charset="0"/>
                <a:cs typeface="Arial" panose="020B0604020202020204" pitchFamily="34" charset="0"/>
              </a:rPr>
              <a:t>Global Acts of Unity to honour </a:t>
            </a:r>
            <a:r>
              <a:rPr lang="en-GB" sz="1800" dirty="0" smtClean="0">
                <a:latin typeface="Arial" panose="020B0604020202020204" pitchFamily="34" charset="0"/>
                <a:cs typeface="Arial" panose="020B0604020202020204" pitchFamily="34" charset="0"/>
              </a:rPr>
              <a:t>his </a:t>
            </a:r>
            <a:r>
              <a:rPr lang="en-GB" sz="1800" dirty="0">
                <a:latin typeface="Arial" panose="020B0604020202020204" pitchFamily="34" charset="0"/>
                <a:cs typeface="Arial" panose="020B0604020202020204" pitchFamily="34" charset="0"/>
              </a:rPr>
              <a:t>brother and defy the terrorist’s aims. </a:t>
            </a:r>
            <a:r>
              <a:rPr lang="en-GB" sz="1800" dirty="0" smtClean="0">
                <a:latin typeface="Arial" panose="020B0604020202020204" pitchFamily="34" charset="0"/>
                <a:cs typeface="Arial" panose="020B0604020202020204" pitchFamily="34" charset="0"/>
              </a:rPr>
              <a:t>He has </a:t>
            </a:r>
            <a:r>
              <a:rPr lang="en-GB" sz="1800" dirty="0">
                <a:latin typeface="Arial" panose="020B0604020202020204" pitchFamily="34" charset="0"/>
                <a:cs typeface="Arial" panose="020B0604020202020204" pitchFamily="34" charset="0"/>
              </a:rPr>
              <a:t>spoken to over 90,000 people to date, including hundreds of schools, about how we can harness the power of unity to stand together with people of all faiths and none to defeat those who seek to divide us. </a:t>
            </a:r>
          </a:p>
          <a:p>
            <a:r>
              <a:rPr lang="en-GB" sz="1800" dirty="0" smtClean="0">
                <a:latin typeface="Arial" panose="020B0604020202020204" pitchFamily="34" charset="0"/>
                <a:cs typeface="Arial" panose="020B0604020202020204" pitchFamily="34" charset="0"/>
              </a:rPr>
              <a:t>He has </a:t>
            </a:r>
            <a:r>
              <a:rPr lang="en-GB" sz="1800" dirty="0">
                <a:latin typeface="Arial" panose="020B0604020202020204" pitchFamily="34" charset="0"/>
                <a:cs typeface="Arial" panose="020B0604020202020204" pitchFamily="34" charset="0"/>
              </a:rPr>
              <a:t>been inspired by many young people on </a:t>
            </a:r>
            <a:r>
              <a:rPr lang="en-GB" sz="1800" dirty="0" smtClean="0">
                <a:latin typeface="Arial" panose="020B0604020202020204" pitchFamily="34" charset="0"/>
                <a:cs typeface="Arial" panose="020B0604020202020204" pitchFamily="34" charset="0"/>
              </a:rPr>
              <a:t>his </a:t>
            </a:r>
            <a:r>
              <a:rPr lang="en-GB" sz="1800" dirty="0">
                <a:latin typeface="Arial" panose="020B0604020202020204" pitchFamily="34" charset="0"/>
                <a:cs typeface="Arial" panose="020B0604020202020204" pitchFamily="34" charset="0"/>
              </a:rPr>
              <a:t>journey but </a:t>
            </a:r>
            <a:r>
              <a:rPr lang="en-GB" sz="1800" dirty="0" smtClean="0">
                <a:latin typeface="Arial" panose="020B0604020202020204" pitchFamily="34" charset="0"/>
                <a:cs typeface="Arial" panose="020B0604020202020204" pitchFamily="34" charset="0"/>
              </a:rPr>
              <a:t>wants </a:t>
            </a:r>
            <a:r>
              <a:rPr lang="en-GB" sz="1800" dirty="0">
                <a:latin typeface="Arial" panose="020B0604020202020204" pitchFamily="34" charset="0"/>
                <a:cs typeface="Arial" panose="020B0604020202020204" pitchFamily="34" charset="0"/>
              </a:rPr>
              <a:t>to hear from many more. That’s why we have created </a:t>
            </a:r>
            <a:r>
              <a:rPr lang="en-GB" sz="1800" dirty="0" smtClean="0">
                <a:latin typeface="Arial" panose="020B0604020202020204" pitchFamily="34" charset="0"/>
                <a:cs typeface="Arial" panose="020B0604020202020204" pitchFamily="34" charset="0"/>
              </a:rPr>
              <a:t>the Words </a:t>
            </a:r>
            <a:r>
              <a:rPr lang="en-GB" sz="1800" dirty="0">
                <a:latin typeface="Arial" panose="020B0604020202020204" pitchFamily="34" charset="0"/>
                <a:cs typeface="Arial" panose="020B0604020202020204" pitchFamily="34" charset="0"/>
              </a:rPr>
              <a:t>of </a:t>
            </a:r>
            <a:r>
              <a:rPr lang="en-GB" sz="1800" dirty="0" smtClean="0">
                <a:latin typeface="Arial" panose="020B0604020202020204" pitchFamily="34" charset="0"/>
                <a:cs typeface="Arial" panose="020B0604020202020204" pitchFamily="34" charset="0"/>
              </a:rPr>
              <a:t>Unity poetry competition </a:t>
            </a:r>
            <a:r>
              <a:rPr lang="en-GB" sz="1800" dirty="0">
                <a:latin typeface="Arial" panose="020B0604020202020204" pitchFamily="34" charset="0"/>
                <a:cs typeface="Arial" panose="020B0604020202020204" pitchFamily="34" charset="0"/>
              </a:rPr>
              <a:t>to invite your students, as the leaders of tomorrow, to add their powerful and unique voices to this call for unity, acceptance, and understanding</a:t>
            </a:r>
            <a:r>
              <a:rPr lang="en-GB" sz="1800" dirty="0" smtClean="0">
                <a:latin typeface="Arial" panose="020B0604020202020204" pitchFamily="34" charset="0"/>
                <a:cs typeface="Arial" panose="020B0604020202020204" pitchFamily="34" charset="0"/>
              </a:rPr>
              <a:t>.</a:t>
            </a:r>
          </a:p>
          <a:p>
            <a:r>
              <a:rPr lang="en-US" sz="1800" dirty="0" smtClean="0">
                <a:latin typeface="Arial" panose="020B0604020202020204" pitchFamily="34" charset="0"/>
                <a:cs typeface="Arial" panose="020B0604020202020204" pitchFamily="34" charset="0"/>
              </a:rPr>
              <a:t>Mike wants to hear </a:t>
            </a:r>
            <a:r>
              <a:rPr lang="en-US" sz="1800" dirty="0">
                <a:latin typeface="Arial" panose="020B0604020202020204" pitchFamily="34" charset="0"/>
                <a:cs typeface="Arial" panose="020B0604020202020204" pitchFamily="34" charset="0"/>
              </a:rPr>
              <a:t>from your students about what unity means to them. Written poetry submissions as well as spoken word performances are being accepted. The competition deadline is </a:t>
            </a:r>
            <a:r>
              <a:rPr lang="en-US" sz="1800" b="1" dirty="0">
                <a:latin typeface="Arial" panose="020B0604020202020204" pitchFamily="34" charset="0"/>
                <a:cs typeface="Arial" panose="020B0604020202020204" pitchFamily="34" charset="0"/>
              </a:rPr>
              <a:t>28 February 2020</a:t>
            </a:r>
            <a:r>
              <a:rPr lang="en-US" sz="1800" dirty="0">
                <a:latin typeface="Arial" panose="020B0604020202020204" pitchFamily="34" charset="0"/>
                <a:cs typeface="Arial" panose="020B0604020202020204" pitchFamily="34" charset="0"/>
              </a:rPr>
              <a:t> and the winner will receive £100 of vouchers and £500 worth of supplies for their school</a:t>
            </a:r>
            <a:r>
              <a:rPr lang="en-US" sz="1800" dirty="0" smtClean="0">
                <a:latin typeface="Arial" panose="020B0604020202020204" pitchFamily="34" charset="0"/>
                <a:cs typeface="Arial" panose="020B0604020202020204" pitchFamily="34" charset="0"/>
              </a:rPr>
              <a:t>!</a:t>
            </a:r>
            <a:endParaRPr lang="en-GB" sz="1800" dirty="0" smtClean="0">
              <a:latin typeface="Arial" panose="020B0604020202020204" pitchFamily="34" charset="0"/>
              <a:cs typeface="Arial" panose="020B0604020202020204" pitchFamily="34" charset="0"/>
            </a:endParaRPr>
          </a:p>
          <a:p>
            <a:r>
              <a:rPr lang="en-GB" sz="1800" dirty="0" smtClean="0">
                <a:latin typeface="Arial" panose="020B0604020202020204" pitchFamily="34" charset="0"/>
                <a:cs typeface="Arial" panose="020B0604020202020204" pitchFamily="34" charset="0"/>
              </a:rPr>
              <a:t>This Key Stage 3 lesson resource has been created to help inspire your students to explore what unity means to them and to give them the tools to create a poem (or spoken word performance/rap </a:t>
            </a:r>
            <a:r>
              <a:rPr lang="en-GB" sz="1800" dirty="0" err="1" smtClean="0">
                <a:latin typeface="Arial" panose="020B0604020202020204" pitchFamily="34" charset="0"/>
                <a:cs typeface="Arial" panose="020B0604020202020204" pitchFamily="34" charset="0"/>
              </a:rPr>
              <a:t>etc</a:t>
            </a:r>
            <a:r>
              <a:rPr lang="en-GB" sz="1800" dirty="0" smtClean="0">
                <a:latin typeface="Arial" panose="020B0604020202020204" pitchFamily="34" charset="0"/>
                <a:cs typeface="Arial" panose="020B0604020202020204" pitchFamily="34" charset="0"/>
              </a:rPr>
              <a:t>) to enter the Words of Unity poetry competition. </a:t>
            </a:r>
            <a:endParaRPr lang="en-GB" sz="1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 b="54625"/>
          <a:stretch/>
        </p:blipFill>
        <p:spPr>
          <a:xfrm>
            <a:off x="9829211" y="-10631"/>
            <a:ext cx="2362789" cy="1329069"/>
          </a:xfrm>
          <a:prstGeom prst="rect">
            <a:avLst/>
          </a:prstGeom>
        </p:spPr>
      </p:pic>
    </p:spTree>
    <p:extLst>
      <p:ext uri="{BB962C8B-B14F-4D97-AF65-F5344CB8AC3E}">
        <p14:creationId xmlns:p14="http://schemas.microsoft.com/office/powerpoint/2010/main" val="1165795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 b="54625"/>
          <a:stretch/>
        </p:blipFill>
        <p:spPr>
          <a:xfrm>
            <a:off x="0" y="1"/>
            <a:ext cx="12192000" cy="6858000"/>
          </a:xfrm>
          <a:prstGeom prst="rect">
            <a:avLst/>
          </a:prstGeom>
        </p:spPr>
      </p:pic>
    </p:spTree>
    <p:extLst>
      <p:ext uri="{BB962C8B-B14F-4D97-AF65-F5344CB8AC3E}">
        <p14:creationId xmlns:p14="http://schemas.microsoft.com/office/powerpoint/2010/main" val="165435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e 1"/>
          <p:cNvSpPr>
            <a:spLocks noGrp="1"/>
          </p:cNvSpPr>
          <p:nvPr>
            <p:ph type="title"/>
          </p:nvPr>
        </p:nvSpPr>
        <p:spPr>
          <a:xfrm>
            <a:off x="176831" y="222660"/>
            <a:ext cx="9694533" cy="705200"/>
          </a:xfrm>
        </p:spPr>
        <p:txBody>
          <a:bodyPr/>
          <a:lstStyle/>
          <a:p>
            <a:r>
              <a:rPr lang="en-GB" sz="3200" dirty="0">
                <a:solidFill>
                  <a:schemeClr val="bg1"/>
                </a:solidFill>
              </a:rPr>
              <a:t> </a:t>
            </a:r>
            <a:r>
              <a:rPr lang="en-GB" sz="3200" dirty="0">
                <a:solidFill>
                  <a:schemeClr val="tx1"/>
                </a:solidFill>
              </a:rPr>
              <a:t>What is Words of Unity?</a:t>
            </a:r>
            <a:br>
              <a:rPr lang="en-GB" sz="3200" dirty="0">
                <a:solidFill>
                  <a:schemeClr val="tx1"/>
                </a:solidFill>
              </a:rPr>
            </a:br>
            <a:endParaRPr lang="en-GB" sz="3200" dirty="0">
              <a:solidFill>
                <a:schemeClr val="tx1"/>
              </a:solidFill>
            </a:endParaRPr>
          </a:p>
        </p:txBody>
      </p:sp>
      <p:sp>
        <p:nvSpPr>
          <p:cNvPr id="6" name="Rectangle 5"/>
          <p:cNvSpPr/>
          <p:nvPr/>
        </p:nvSpPr>
        <p:spPr>
          <a:xfrm>
            <a:off x="340137" y="1226073"/>
            <a:ext cx="6137527" cy="4893647"/>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Mike Haines wants you to join his journey to </a:t>
            </a:r>
            <a:r>
              <a:rPr lang="en-US" sz="2400" dirty="0">
                <a:latin typeface="Arial" panose="020B0604020202020204" pitchFamily="34" charset="0"/>
                <a:cs typeface="Arial" panose="020B0604020202020204" pitchFamily="34" charset="0"/>
              </a:rPr>
              <a:t>help spread a message of unity, tolerance, and understanding among our young people.</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Words of Unity </a:t>
            </a:r>
            <a:r>
              <a:rPr lang="en-US" sz="2400" dirty="0">
                <a:latin typeface="Arial" panose="020B0604020202020204" pitchFamily="34" charset="0"/>
                <a:cs typeface="Arial" panose="020B0604020202020204" pitchFamily="34" charset="0"/>
              </a:rPr>
              <a:t>is a national poetry competition. To enter you need to create a poem, of any kind, that expresses how </a:t>
            </a:r>
            <a:r>
              <a:rPr lang="en-US" sz="2400" b="1" dirty="0">
                <a:latin typeface="Arial" panose="020B0604020202020204" pitchFamily="34" charset="0"/>
                <a:cs typeface="Arial" panose="020B0604020202020204" pitchFamily="34" charset="0"/>
              </a:rPr>
              <a:t>YOU</a:t>
            </a:r>
            <a:r>
              <a:rPr lang="en-US" sz="2400" dirty="0">
                <a:latin typeface="Arial" panose="020B0604020202020204" pitchFamily="34" charset="0"/>
                <a:cs typeface="Arial" panose="020B0604020202020204" pitchFamily="34" charset="0"/>
              </a:rPr>
              <a:t> feel about unity.</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winner will receive </a:t>
            </a:r>
            <a:r>
              <a:rPr lang="en-US" sz="2400" b="1" dirty="0">
                <a:latin typeface="Arial" panose="020B0604020202020204" pitchFamily="34" charset="0"/>
                <a:cs typeface="Arial" panose="020B0604020202020204" pitchFamily="34" charset="0"/>
              </a:rPr>
              <a:t>£100 </a:t>
            </a:r>
            <a:r>
              <a:rPr lang="en-US" sz="2400" dirty="0">
                <a:latin typeface="Arial" panose="020B0604020202020204" pitchFamily="34" charset="0"/>
                <a:cs typeface="Arial" panose="020B0604020202020204" pitchFamily="34" charset="0"/>
              </a:rPr>
              <a:t>of vouchers and </a:t>
            </a:r>
            <a:r>
              <a:rPr lang="en-US" sz="2400" b="1" dirty="0">
                <a:latin typeface="Arial" panose="020B0604020202020204" pitchFamily="34" charset="0"/>
                <a:cs typeface="Arial" panose="020B0604020202020204" pitchFamily="34" charset="0"/>
              </a:rPr>
              <a:t>£500 </a:t>
            </a:r>
            <a:r>
              <a:rPr lang="en-US" sz="2400" dirty="0">
                <a:latin typeface="Arial" panose="020B0604020202020204" pitchFamily="34" charset="0"/>
                <a:cs typeface="Arial" panose="020B0604020202020204" pitchFamily="34" charset="0"/>
              </a:rPr>
              <a:t>of supplies for their school community. </a:t>
            </a:r>
            <a:endParaRPr lang="en-GB"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110" y="0"/>
            <a:ext cx="5373889" cy="6858000"/>
          </a:xfrm>
          <a:prstGeom prst="rect">
            <a:avLst/>
          </a:prstGeom>
        </p:spPr>
      </p:pic>
    </p:spTree>
    <p:extLst>
      <p:ext uri="{BB962C8B-B14F-4D97-AF65-F5344CB8AC3E}">
        <p14:creationId xmlns:p14="http://schemas.microsoft.com/office/powerpoint/2010/main" val="781481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E30F-7602-0E41-BA6E-7334D3230D22}"/>
              </a:ext>
            </a:extLst>
          </p:cNvPr>
          <p:cNvSpPr>
            <a:spLocks noGrp="1"/>
          </p:cNvSpPr>
          <p:nvPr>
            <p:ph type="title"/>
          </p:nvPr>
        </p:nvSpPr>
        <p:spPr>
          <a:xfrm>
            <a:off x="-521109" y="246016"/>
            <a:ext cx="8836742" cy="769193"/>
          </a:xfrm>
          <a:noFill/>
        </p:spPr>
        <p:txBody>
          <a:bodyPr>
            <a:normAutofit/>
          </a:bodyPr>
          <a:lstStyle/>
          <a:p>
            <a:r>
              <a:rPr lang="en-US" sz="3200" b="1" dirty="0"/>
              <a:t>	</a:t>
            </a:r>
            <a:r>
              <a:rPr lang="en-US" sz="3200" b="1" dirty="0" smtClean="0">
                <a:latin typeface="Arial" panose="020B0604020202020204" pitchFamily="34" charset="0"/>
                <a:cs typeface="Arial" panose="020B0604020202020204" pitchFamily="34" charset="0"/>
              </a:rPr>
              <a:t>Unity and </a:t>
            </a:r>
            <a:r>
              <a:rPr lang="en-US" sz="3200" b="1" dirty="0">
                <a:latin typeface="Arial" panose="020B0604020202020204" pitchFamily="34" charset="0"/>
                <a:cs typeface="Arial" panose="020B0604020202020204" pitchFamily="34" charset="0"/>
              </a:rPr>
              <a:t>you</a:t>
            </a:r>
          </a:p>
        </p:txBody>
      </p:sp>
      <p:sp>
        <p:nvSpPr>
          <p:cNvPr id="3" name="Content Placeholder 2">
            <a:extLst>
              <a:ext uri="{FF2B5EF4-FFF2-40B4-BE49-F238E27FC236}">
                <a16:creationId xmlns:a16="http://schemas.microsoft.com/office/drawing/2014/main" id="{7C7544E2-B3F6-BB42-B5BB-28A3E4F04CE5}"/>
              </a:ext>
            </a:extLst>
          </p:cNvPr>
          <p:cNvSpPr>
            <a:spLocks noGrp="1"/>
          </p:cNvSpPr>
          <p:nvPr>
            <p:ph idx="1"/>
          </p:nvPr>
        </p:nvSpPr>
        <p:spPr>
          <a:xfrm>
            <a:off x="669505" y="1558276"/>
            <a:ext cx="4590753" cy="4351338"/>
          </a:xfrm>
        </p:spPr>
        <p:txBody>
          <a:bodyPr/>
          <a:lstStyle/>
          <a:p>
            <a:r>
              <a:rPr lang="en-US" sz="2400" dirty="0">
                <a:latin typeface="Arial" panose="020B0604020202020204" pitchFamily="34" charset="0"/>
                <a:cs typeface="Arial" panose="020B0604020202020204" pitchFamily="34" charset="0"/>
              </a:rPr>
              <a:t>Read</a:t>
            </a:r>
          </a:p>
          <a:p>
            <a:r>
              <a:rPr lang="en-US" sz="2400" dirty="0" smtClean="0">
                <a:latin typeface="Arial" panose="020B0604020202020204" pitchFamily="34" charset="0"/>
                <a:cs typeface="Arial" panose="020B0604020202020204" pitchFamily="34" charset="0"/>
              </a:rPr>
              <a:t>Talk</a:t>
            </a: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Write</a:t>
            </a: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Collaborate</a:t>
            </a: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Perform</a:t>
            </a:r>
            <a:endParaRPr lang="en-US" sz="2400" dirty="0">
              <a:latin typeface="Arial" panose="020B0604020202020204" pitchFamily="34" charset="0"/>
              <a:cs typeface="Arial" panose="020B0604020202020204" pitchFamily="34" charset="0"/>
            </a:endParaRPr>
          </a:p>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811" b="4092"/>
          <a:stretch/>
        </p:blipFill>
        <p:spPr>
          <a:xfrm>
            <a:off x="6869327" y="0"/>
            <a:ext cx="5322673" cy="6862813"/>
          </a:xfrm>
          <a:prstGeom prst="rect">
            <a:avLst/>
          </a:prstGeom>
        </p:spPr>
      </p:pic>
    </p:spTree>
    <p:extLst>
      <p:ext uri="{BB962C8B-B14F-4D97-AF65-F5344CB8AC3E}">
        <p14:creationId xmlns:p14="http://schemas.microsoft.com/office/powerpoint/2010/main" val="3768088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36152" y="1069633"/>
            <a:ext cx="11822561" cy="5262979"/>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Invent a recipe for a sense of unity, with ingredients and amounts, e.g.</a:t>
            </a:r>
          </a:p>
          <a:p>
            <a:r>
              <a:rPr lang="en-GB" sz="2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 pinch of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 spoonful of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 few ounces of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 cup of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add some….</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stir and blend with some……….</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Or</a:t>
            </a:r>
            <a:r>
              <a:rPr lang="en-GB" sz="2400" dirty="0">
                <a:latin typeface="Arial" panose="020B0604020202020204" pitchFamily="34" charset="0"/>
                <a:cs typeface="Arial" panose="020B0604020202020204" pitchFamily="34" charset="0"/>
              </a:rPr>
              <a:t>…</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List five things you could create or do to make people feel united</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Think of four places where people feel united - e.g. a concert, match or festival.</a:t>
            </a:r>
          </a:p>
        </p:txBody>
      </p:sp>
      <p:sp>
        <p:nvSpPr>
          <p:cNvPr id="4" name="Title 1">
            <a:extLst>
              <a:ext uri="{FF2B5EF4-FFF2-40B4-BE49-F238E27FC236}">
                <a16:creationId xmlns:a16="http://schemas.microsoft.com/office/drawing/2014/main" id="{AAF4E30F-7602-0E41-BA6E-7334D3230D22}"/>
              </a:ext>
            </a:extLst>
          </p:cNvPr>
          <p:cNvSpPr txBox="1">
            <a:spLocks/>
          </p:cNvSpPr>
          <p:nvPr/>
        </p:nvSpPr>
        <p:spPr>
          <a:xfrm>
            <a:off x="-387545" y="300440"/>
            <a:ext cx="8836742" cy="769193"/>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t>	</a:t>
            </a:r>
            <a:r>
              <a:rPr lang="en-US" sz="3200" b="1" dirty="0" smtClean="0">
                <a:latin typeface="Arial" panose="020B0604020202020204" pitchFamily="34" charset="0"/>
                <a:cs typeface="Arial" panose="020B0604020202020204" pitchFamily="34" charset="0"/>
              </a:rPr>
              <a:t>Warming up to write</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8155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2077" y="1665261"/>
            <a:ext cx="5997352" cy="4401205"/>
          </a:xfrm>
          <a:prstGeom prst="rect">
            <a:avLst/>
          </a:prstGeom>
          <a:noFill/>
          <a:ln>
            <a:solidFill>
              <a:schemeClr val="bg1"/>
            </a:solidFill>
          </a:ln>
        </p:spPr>
        <p:txBody>
          <a:bodyPr wrap="square" rtlCol="0">
            <a:spAutoFit/>
          </a:bodyPr>
          <a:lstStyle/>
          <a:p>
            <a:r>
              <a:rPr lang="en-GB" sz="2000" b="1" dirty="0">
                <a:latin typeface="Arial" panose="020B0604020202020204" pitchFamily="34" charset="0"/>
                <a:cs typeface="Arial" panose="020B0604020202020204" pitchFamily="34" charset="0"/>
              </a:rPr>
              <a:t>Maya Angelou: "</a:t>
            </a:r>
            <a:r>
              <a:rPr lang="en-GB" sz="2000" b="1" i="1" dirty="0">
                <a:latin typeface="Arial" panose="020B0604020202020204" pitchFamily="34" charset="0"/>
                <a:cs typeface="Arial" panose="020B0604020202020204" pitchFamily="34" charset="0"/>
              </a:rPr>
              <a:t>The Rock Cries Out to Us </a:t>
            </a:r>
            <a:r>
              <a:rPr lang="en-GB" sz="2000" b="1" i="1" dirty="0" smtClean="0">
                <a:latin typeface="Arial" panose="020B0604020202020204" pitchFamily="34" charset="0"/>
                <a:cs typeface="Arial" panose="020B0604020202020204" pitchFamily="34" charset="0"/>
              </a:rPr>
              <a:t>Today</a:t>
            </a:r>
            <a:r>
              <a:rPr lang="en-GB" sz="2000" b="1" dirty="0" smtClean="0">
                <a:latin typeface="Arial" panose="020B0604020202020204" pitchFamily="34" charset="0"/>
                <a:cs typeface="Arial" panose="020B0604020202020204" pitchFamily="34" charset="0"/>
              </a:rPr>
              <a:t>“</a:t>
            </a:r>
          </a:p>
          <a:p>
            <a:endParaRPr lang="en-GB" sz="2000" b="1"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Each of you a bordered country,</a:t>
            </a:r>
          </a:p>
          <a:p>
            <a:r>
              <a:rPr lang="en-GB" sz="2000" dirty="0">
                <a:latin typeface="Arial" panose="020B0604020202020204" pitchFamily="34" charset="0"/>
                <a:cs typeface="Arial" panose="020B0604020202020204" pitchFamily="34" charset="0"/>
              </a:rPr>
              <a:t>Delicate and strangely made proud,</a:t>
            </a:r>
          </a:p>
          <a:p>
            <a:r>
              <a:rPr lang="en-GB" sz="2000" dirty="0">
                <a:latin typeface="Arial" panose="020B0604020202020204" pitchFamily="34" charset="0"/>
                <a:cs typeface="Arial" panose="020B0604020202020204" pitchFamily="34" charset="0"/>
              </a:rPr>
              <a:t>Yet thrusting perpetually under siege.</a:t>
            </a:r>
          </a:p>
          <a:p>
            <a:r>
              <a:rPr lang="en-GB" sz="2000" dirty="0">
                <a:latin typeface="Arial" panose="020B0604020202020204" pitchFamily="34" charset="0"/>
                <a:cs typeface="Arial" panose="020B0604020202020204" pitchFamily="34" charset="0"/>
              </a:rPr>
              <a:t>Your armed struggles for profit</a:t>
            </a:r>
          </a:p>
          <a:p>
            <a:r>
              <a:rPr lang="en-GB" sz="2000" dirty="0">
                <a:latin typeface="Arial" panose="020B0604020202020204" pitchFamily="34" charset="0"/>
                <a:cs typeface="Arial" panose="020B0604020202020204" pitchFamily="34" charset="0"/>
              </a:rPr>
              <a:t>Have left collars of waste upon</a:t>
            </a:r>
          </a:p>
          <a:p>
            <a:r>
              <a:rPr lang="en-GB" sz="2000" dirty="0">
                <a:latin typeface="Arial" panose="020B0604020202020204" pitchFamily="34" charset="0"/>
                <a:cs typeface="Arial" panose="020B0604020202020204" pitchFamily="34" charset="0"/>
              </a:rPr>
              <a:t>My shore, currents of debris upon my breast.</a:t>
            </a:r>
          </a:p>
          <a:p>
            <a:r>
              <a:rPr lang="en-GB" sz="2000" dirty="0">
                <a:latin typeface="Arial" panose="020B0604020202020204" pitchFamily="34" charset="0"/>
                <a:cs typeface="Arial" panose="020B0604020202020204" pitchFamily="34" charset="0"/>
              </a:rPr>
              <a:t>Yet, today I call you to my riverside,</a:t>
            </a:r>
          </a:p>
          <a:p>
            <a:r>
              <a:rPr lang="en-GB" sz="2000" dirty="0">
                <a:latin typeface="Arial" panose="020B0604020202020204" pitchFamily="34" charset="0"/>
                <a:cs typeface="Arial" panose="020B0604020202020204" pitchFamily="34" charset="0"/>
              </a:rPr>
              <a:t>If you will study war no more.</a:t>
            </a:r>
          </a:p>
          <a:p>
            <a:r>
              <a:rPr lang="en-GB" sz="2000" dirty="0">
                <a:latin typeface="Arial" panose="020B0604020202020204" pitchFamily="34" charset="0"/>
                <a:cs typeface="Arial" panose="020B0604020202020204" pitchFamily="34" charset="0"/>
              </a:rPr>
              <a:t>Come, clad in peace and I will sing the songs</a:t>
            </a:r>
          </a:p>
          <a:p>
            <a:r>
              <a:rPr lang="en-GB" sz="2000" dirty="0">
                <a:latin typeface="Arial" panose="020B0604020202020204" pitchFamily="34" charset="0"/>
                <a:cs typeface="Arial" panose="020B0604020202020204" pitchFamily="34" charset="0"/>
              </a:rPr>
              <a:t>The Creator gave to me when I</a:t>
            </a:r>
          </a:p>
          <a:p>
            <a:r>
              <a:rPr lang="en-GB" sz="2000" dirty="0">
                <a:latin typeface="Arial" panose="020B0604020202020204" pitchFamily="34" charset="0"/>
                <a:cs typeface="Arial" panose="020B0604020202020204" pitchFamily="34" charset="0"/>
              </a:rPr>
              <a:t>And the tree and stone were one</a:t>
            </a:r>
          </a:p>
        </p:txBody>
      </p:sp>
      <p:sp>
        <p:nvSpPr>
          <p:cNvPr id="6" name="Title 1">
            <a:extLst>
              <a:ext uri="{FF2B5EF4-FFF2-40B4-BE49-F238E27FC236}">
                <a16:creationId xmlns:a16="http://schemas.microsoft.com/office/drawing/2014/main" id="{AAF4E30F-7602-0E41-BA6E-7334D3230D22}"/>
              </a:ext>
            </a:extLst>
          </p:cNvPr>
          <p:cNvSpPr txBox="1">
            <a:spLocks/>
          </p:cNvSpPr>
          <p:nvPr/>
        </p:nvSpPr>
        <p:spPr>
          <a:xfrm>
            <a:off x="276630" y="370717"/>
            <a:ext cx="6607056" cy="923827"/>
          </a:xfrm>
          <a:prstGeom prst="rect">
            <a:avLst/>
          </a:prstGeom>
          <a:noFill/>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Arial" panose="020B0604020202020204" pitchFamily="34" charset="0"/>
                <a:cs typeface="Arial" panose="020B0604020202020204" pitchFamily="34" charset="0"/>
              </a:rPr>
              <a:t>Other poems around Unity to explore….</a:t>
            </a:r>
            <a:endParaRPr lang="en-US" sz="3200" b="1" dirty="0">
              <a:latin typeface="Arial" panose="020B0604020202020204" pitchFamily="34" charset="0"/>
              <a:cs typeface="Arial" panose="020B0604020202020204" pitchFamily="34" charset="0"/>
            </a:endParaRPr>
          </a:p>
        </p:txBody>
      </p:sp>
      <p:pic>
        <p:nvPicPr>
          <p:cNvPr id="1026" name="Picture 2" descr="Image result for maya angelou&quot;"/>
          <p:cNvPicPr>
            <a:picLocks noChangeAspect="1" noChangeArrowheads="1"/>
          </p:cNvPicPr>
          <p:nvPr/>
        </p:nvPicPr>
        <p:blipFill rotWithShape="1">
          <a:blip r:embed="rId2">
            <a:extLst>
              <a:ext uri="{28A0092B-C50C-407E-A947-70E740481C1C}">
                <a14:useLocalDpi xmlns:a14="http://schemas.microsoft.com/office/drawing/2010/main" val="0"/>
              </a:ext>
            </a:extLst>
          </a:blip>
          <a:srcRect l="30199" r="15590"/>
          <a:stretch/>
        </p:blipFill>
        <p:spPr bwMode="auto">
          <a:xfrm>
            <a:off x="7417942" y="0"/>
            <a:ext cx="55518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728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9348" y="1233746"/>
            <a:ext cx="9325702" cy="461665"/>
          </a:xfrm>
          <a:prstGeom prst="rect">
            <a:avLst/>
          </a:prstGeom>
          <a:ln>
            <a:solidFill>
              <a:schemeClr val="bg1"/>
            </a:solidFill>
          </a:ln>
        </p:spPr>
        <p:txBody>
          <a:bodyPr wrap="square">
            <a:spAutoFit/>
          </a:bodyPr>
          <a:lstStyle/>
          <a:p>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482949" y="1432344"/>
            <a:ext cx="5917852" cy="4832092"/>
          </a:xfrm>
          <a:prstGeom prst="rect">
            <a:avLst/>
          </a:prstGeom>
          <a:noFill/>
          <a:ln>
            <a:solidFill>
              <a:schemeClr val="bg1"/>
            </a:solidFill>
          </a:ln>
        </p:spPr>
        <p:txBody>
          <a:bodyPr wrap="square" rtlCol="0">
            <a:spAutoFit/>
          </a:bodyPr>
          <a:lstStyle/>
          <a:p>
            <a:r>
              <a:rPr lang="en-GB" sz="2400" b="1" dirty="0" smtClean="0">
                <a:latin typeface="Arial" panose="020B0604020202020204" pitchFamily="34" charset="0"/>
                <a:cs typeface="Arial" panose="020B0604020202020204" pitchFamily="34" charset="0"/>
              </a:rPr>
              <a:t>Unknown author: </a:t>
            </a:r>
            <a:r>
              <a:rPr lang="en-GB" sz="2400" b="1" i="1" dirty="0" smtClean="0">
                <a:latin typeface="Arial" panose="020B0604020202020204" pitchFamily="34" charset="0"/>
                <a:cs typeface="Arial" panose="020B0604020202020204" pitchFamily="34" charset="0"/>
              </a:rPr>
              <a:t>Builder </a:t>
            </a:r>
            <a:r>
              <a:rPr lang="en-GB" sz="2400" b="1" i="1" dirty="0">
                <a:latin typeface="Arial" panose="020B0604020202020204" pitchFamily="34" charset="0"/>
                <a:cs typeface="Arial" panose="020B0604020202020204" pitchFamily="34" charset="0"/>
              </a:rPr>
              <a:t>or Wrecker? </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 watched them tear a building down;</a:t>
            </a:r>
          </a:p>
          <a:p>
            <a:r>
              <a:rPr lang="en-GB" sz="2000" dirty="0">
                <a:latin typeface="Arial" panose="020B0604020202020204" pitchFamily="34" charset="0"/>
                <a:cs typeface="Arial" panose="020B0604020202020204" pitchFamily="34" charset="0"/>
              </a:rPr>
              <a:t>A gang of men in a busy town.</a:t>
            </a:r>
          </a:p>
          <a:p>
            <a:r>
              <a:rPr lang="en-GB" sz="2000" dirty="0">
                <a:latin typeface="Arial" panose="020B0604020202020204" pitchFamily="34" charset="0"/>
                <a:cs typeface="Arial" panose="020B0604020202020204" pitchFamily="34" charset="0"/>
              </a:rPr>
              <a:t>With a mighty heave and a lusty yell,</a:t>
            </a:r>
          </a:p>
          <a:p>
            <a:r>
              <a:rPr lang="en-GB" sz="2000" dirty="0">
                <a:latin typeface="Arial" panose="020B0604020202020204" pitchFamily="34" charset="0"/>
                <a:cs typeface="Arial" panose="020B0604020202020204" pitchFamily="34" charset="0"/>
              </a:rPr>
              <a:t>They swung a broom and a side wall fell.</a:t>
            </a:r>
          </a:p>
          <a:p>
            <a:r>
              <a:rPr lang="en-GB" sz="2000" dirty="0">
                <a:latin typeface="Arial" panose="020B0604020202020204" pitchFamily="34" charset="0"/>
                <a:cs typeface="Arial" panose="020B0604020202020204" pitchFamily="34" charset="0"/>
              </a:rPr>
              <a:t> </a:t>
            </a:r>
          </a:p>
          <a:p>
            <a:r>
              <a:rPr lang="en-GB" sz="2000" dirty="0">
                <a:latin typeface="Arial" panose="020B0604020202020204" pitchFamily="34" charset="0"/>
                <a:cs typeface="Arial" panose="020B0604020202020204" pitchFamily="34" charset="0"/>
              </a:rPr>
              <a:t>I said to the foreman, “Are those men skilled</a:t>
            </a:r>
          </a:p>
          <a:p>
            <a:r>
              <a:rPr lang="en-GB" sz="2000" dirty="0">
                <a:latin typeface="Arial" panose="020B0604020202020204" pitchFamily="34" charset="0"/>
                <a:cs typeface="Arial" panose="020B0604020202020204" pitchFamily="34" charset="0"/>
              </a:rPr>
              <a:t>As the men you’d hire if you had to build?”</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He gave me a laugh and said, “No indeed</a:t>
            </a:r>
          </a:p>
          <a:p>
            <a:r>
              <a:rPr lang="en-GB" sz="2000" dirty="0">
                <a:latin typeface="Arial" panose="020B0604020202020204" pitchFamily="34" charset="0"/>
                <a:cs typeface="Arial" panose="020B0604020202020204" pitchFamily="34" charset="0"/>
              </a:rPr>
              <a:t>Just a common laborer is all I need.</a:t>
            </a:r>
          </a:p>
          <a:p>
            <a:r>
              <a:rPr lang="en-GB" sz="2000" dirty="0">
                <a:latin typeface="Arial" panose="020B0604020202020204" pitchFamily="34" charset="0"/>
                <a:cs typeface="Arial" panose="020B0604020202020204" pitchFamily="34" charset="0"/>
              </a:rPr>
              <a:t>And I can wreck in a day or two</a:t>
            </a:r>
          </a:p>
          <a:p>
            <a:r>
              <a:rPr lang="en-GB" sz="2000" dirty="0">
                <a:latin typeface="Arial" panose="020B0604020202020204" pitchFamily="34" charset="0"/>
                <a:cs typeface="Arial" panose="020B0604020202020204" pitchFamily="34" charset="0"/>
              </a:rPr>
              <a:t>What it took the builder a year to do.”</a:t>
            </a:r>
          </a:p>
          <a:p>
            <a:r>
              <a:rPr lang="en-GB" sz="2000" dirty="0">
                <a:latin typeface="Arial" panose="020B0604020202020204" pitchFamily="34" charset="0"/>
                <a:cs typeface="Arial" panose="020B0604020202020204" pitchFamily="34" charset="0"/>
              </a:rPr>
              <a:t> </a:t>
            </a:r>
          </a:p>
          <a:p>
            <a:endParaRPr lang="en-GB" sz="24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47CA609-D449-424C-A301-D4E398AC8B2F}"/>
              </a:ext>
            </a:extLst>
          </p:cNvPr>
          <p:cNvSpPr txBox="1"/>
          <p:nvPr/>
        </p:nvSpPr>
        <p:spPr>
          <a:xfrm>
            <a:off x="6656441" y="2524540"/>
            <a:ext cx="5329082" cy="2246769"/>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And I thought to myself as I went my way,</a:t>
            </a:r>
          </a:p>
          <a:p>
            <a:r>
              <a:rPr lang="en-GB" sz="2000" dirty="0">
                <a:latin typeface="Arial" panose="020B0604020202020204" pitchFamily="34" charset="0"/>
                <a:cs typeface="Arial" panose="020B0604020202020204" pitchFamily="34" charset="0"/>
              </a:rPr>
              <a:t>“Just which of those roles have I tried to play?</a:t>
            </a:r>
          </a:p>
          <a:p>
            <a:r>
              <a:rPr lang="en-GB" sz="2000" dirty="0">
                <a:latin typeface="Arial" panose="020B0604020202020204" pitchFamily="34" charset="0"/>
                <a:cs typeface="Arial" panose="020B0604020202020204" pitchFamily="34" charset="0"/>
              </a:rPr>
              <a:t>Am I builder who works with care</a:t>
            </a:r>
          </a:p>
          <a:p>
            <a:r>
              <a:rPr lang="en-GB" sz="2000" dirty="0">
                <a:latin typeface="Arial" panose="020B0604020202020204" pitchFamily="34" charset="0"/>
                <a:cs typeface="Arial" panose="020B0604020202020204" pitchFamily="34" charset="0"/>
              </a:rPr>
              <a:t>Measuring life by the rule and square,</a:t>
            </a:r>
          </a:p>
          <a:p>
            <a:r>
              <a:rPr lang="en-GB" sz="2000" dirty="0">
                <a:latin typeface="Arial" panose="020B0604020202020204" pitchFamily="34" charset="0"/>
                <a:cs typeface="Arial" panose="020B0604020202020204" pitchFamily="34" charset="0"/>
              </a:rPr>
              <a:t>Or am I a wrecker as I walk the town</a:t>
            </a:r>
          </a:p>
          <a:p>
            <a:r>
              <a:rPr lang="en-GB" sz="2000" dirty="0">
                <a:latin typeface="Arial" panose="020B0604020202020204" pitchFamily="34" charset="0"/>
                <a:cs typeface="Arial" panose="020B0604020202020204" pitchFamily="34" charset="0"/>
              </a:rPr>
              <a:t>Content with the labor of tearing down?”</a:t>
            </a:r>
          </a:p>
          <a:p>
            <a:endParaRPr lang="en-GB" sz="20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AAF4E30F-7602-0E41-BA6E-7334D3230D22}"/>
              </a:ext>
            </a:extLst>
          </p:cNvPr>
          <p:cNvSpPr txBox="1">
            <a:spLocks/>
          </p:cNvSpPr>
          <p:nvPr/>
        </p:nvSpPr>
        <p:spPr>
          <a:xfrm>
            <a:off x="-535029" y="288525"/>
            <a:ext cx="8836742" cy="769193"/>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O</a:t>
            </a:r>
            <a:r>
              <a:rPr lang="en-US" sz="3200" b="1" dirty="0" smtClean="0">
                <a:latin typeface="Arial" panose="020B0604020202020204" pitchFamily="34" charset="0"/>
                <a:cs typeface="Arial" panose="020B0604020202020204" pitchFamily="34" charset="0"/>
              </a:rPr>
              <a:t>ther poems around Unity to explore….</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0897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9348" y="1233746"/>
            <a:ext cx="9325702" cy="461665"/>
          </a:xfrm>
          <a:prstGeom prst="rect">
            <a:avLst/>
          </a:prstGeom>
          <a:ln>
            <a:solidFill>
              <a:schemeClr val="bg1"/>
            </a:solidFill>
          </a:ln>
        </p:spPr>
        <p:txBody>
          <a:bodyPr wrap="square">
            <a:spAutoFit/>
          </a:bodyPr>
          <a:lstStyle/>
          <a:p>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404291" y="1246220"/>
            <a:ext cx="5917852" cy="6093976"/>
          </a:xfrm>
          <a:prstGeom prst="rect">
            <a:avLst/>
          </a:prstGeom>
          <a:noFill/>
          <a:ln>
            <a:solidFill>
              <a:schemeClr val="bg1"/>
            </a:solidFill>
          </a:ln>
        </p:spPr>
        <p:txBody>
          <a:bodyPr wrap="square" rtlCol="0">
            <a:spAutoFit/>
          </a:bodyPr>
          <a:lstStyle/>
          <a:p>
            <a:r>
              <a:rPr lang="en-GB" sz="2400" b="1" dirty="0" smtClean="0">
                <a:latin typeface="Arial" panose="020B0604020202020204" pitchFamily="34" charset="0"/>
                <a:cs typeface="Arial" panose="020B0604020202020204" pitchFamily="34" charset="0"/>
              </a:rPr>
              <a:t>Unknown Author: </a:t>
            </a:r>
            <a:r>
              <a:rPr lang="en-GB" sz="2400" b="1" i="1" dirty="0" smtClean="0">
                <a:latin typeface="Arial" panose="020B0604020202020204" pitchFamily="34" charset="0"/>
                <a:cs typeface="Arial" panose="020B0604020202020204" pitchFamily="34" charset="0"/>
              </a:rPr>
              <a:t>Unity</a:t>
            </a:r>
            <a:endParaRPr lang="en-GB" sz="2400" b="1" i="1"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 dreamt I stood in a studio,</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And watched two sculptors there.</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The clay they used was a young child’s mind,</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And they fashioned it with care.</a:t>
            </a:r>
          </a:p>
          <a:p>
            <a:r>
              <a:rPr lang="en-GB" sz="2000" dirty="0">
                <a:latin typeface="Arial" panose="020B0604020202020204" pitchFamily="34" charset="0"/>
                <a:cs typeface="Arial" panose="020B0604020202020204" pitchFamily="34" charset="0"/>
              </a:rPr>
              <a:t> </a:t>
            </a:r>
          </a:p>
          <a:p>
            <a:r>
              <a:rPr lang="en-GB" sz="2000" dirty="0">
                <a:latin typeface="Arial" panose="020B0604020202020204" pitchFamily="34" charset="0"/>
                <a:cs typeface="Arial" panose="020B0604020202020204" pitchFamily="34" charset="0"/>
              </a:rPr>
              <a:t>One was a teacher – the tools she used</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Were books, music and art.</a:t>
            </a:r>
          </a:p>
          <a:p>
            <a:r>
              <a:rPr lang="en-GB" sz="2000" dirty="0">
                <a:latin typeface="Arial" panose="020B0604020202020204" pitchFamily="34" charset="0"/>
                <a:cs typeface="Arial" panose="020B0604020202020204" pitchFamily="34" charset="0"/>
              </a:rPr>
              <a:t>The other, a parent – working with a guiding hand</a:t>
            </a:r>
          </a:p>
          <a:p>
            <a:r>
              <a:rPr lang="en-GB" sz="2000" dirty="0">
                <a:latin typeface="Arial" panose="020B0604020202020204" pitchFamily="34" charset="0"/>
                <a:cs typeface="Arial" panose="020B0604020202020204" pitchFamily="34" charset="0"/>
              </a:rPr>
              <a:t>And a gentle loving heart.</a:t>
            </a:r>
          </a:p>
          <a:p>
            <a:r>
              <a:rPr lang="en-GB" sz="2000" dirty="0">
                <a:latin typeface="Arial" panose="020B0604020202020204" pitchFamily="34" charset="0"/>
                <a:cs typeface="Arial" panose="020B0604020202020204" pitchFamily="34" charset="0"/>
              </a:rPr>
              <a:t> </a:t>
            </a:r>
          </a:p>
          <a:p>
            <a:r>
              <a:rPr lang="en-GB" sz="2000" dirty="0">
                <a:latin typeface="Arial" panose="020B0604020202020204" pitchFamily="34" charset="0"/>
                <a:cs typeface="Arial" panose="020B0604020202020204" pitchFamily="34" charset="0"/>
              </a:rPr>
              <a:t>Day after day the teacher toiled</a:t>
            </a:r>
          </a:p>
          <a:p>
            <a:r>
              <a:rPr lang="en-GB" sz="2000" dirty="0">
                <a:latin typeface="Arial" panose="020B0604020202020204" pitchFamily="34" charset="0"/>
                <a:cs typeface="Arial" panose="020B0604020202020204" pitchFamily="34" charset="0"/>
              </a:rPr>
              <a:t>With a touch that was deft and sure.</a:t>
            </a:r>
          </a:p>
          <a:p>
            <a:r>
              <a:rPr lang="en-GB" sz="2000" dirty="0">
                <a:latin typeface="Arial" panose="020B0604020202020204" pitchFamily="34" charset="0"/>
                <a:cs typeface="Arial" panose="020B0604020202020204" pitchFamily="34" charset="0"/>
              </a:rPr>
              <a:t>While the parent laboured by her side,</a:t>
            </a:r>
          </a:p>
          <a:p>
            <a:r>
              <a:rPr lang="en-GB" sz="2000" dirty="0">
                <a:latin typeface="Arial" panose="020B0604020202020204" pitchFamily="34" charset="0"/>
                <a:cs typeface="Arial" panose="020B0604020202020204" pitchFamily="34" charset="0"/>
              </a:rPr>
              <a:t>And polished and smoothed it o’er.</a:t>
            </a:r>
          </a:p>
          <a:p>
            <a:r>
              <a:rPr lang="en-GB" dirty="0"/>
              <a:t> </a:t>
            </a:r>
          </a:p>
          <a:p>
            <a:r>
              <a:rPr lang="en-GB" sz="2400" dirty="0">
                <a:latin typeface="Arial" panose="020B0604020202020204" pitchFamily="34" charset="0"/>
                <a:cs typeface="Arial" panose="020B0604020202020204" pitchFamily="34" charset="0"/>
              </a:rPr>
              <a:t> </a:t>
            </a:r>
          </a:p>
          <a:p>
            <a:endParaRPr lang="en-GB" sz="2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E3F1403-1D3F-4F4B-8509-24F2F282D76A}"/>
              </a:ext>
            </a:extLst>
          </p:cNvPr>
          <p:cNvSpPr/>
          <p:nvPr/>
        </p:nvSpPr>
        <p:spPr>
          <a:xfrm>
            <a:off x="6553376" y="2011917"/>
            <a:ext cx="5540302" cy="3139321"/>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And when at last, their task was done,</a:t>
            </a:r>
          </a:p>
          <a:p>
            <a:r>
              <a:rPr lang="en-GB" sz="2000" dirty="0">
                <a:latin typeface="Arial" panose="020B0604020202020204" pitchFamily="34" charset="0"/>
                <a:cs typeface="Arial" panose="020B0604020202020204" pitchFamily="34" charset="0"/>
              </a:rPr>
              <a:t>They were proud of what they had wrought.</a:t>
            </a:r>
          </a:p>
          <a:p>
            <a:r>
              <a:rPr lang="en-GB" sz="2000" dirty="0">
                <a:latin typeface="Arial" panose="020B0604020202020204" pitchFamily="34" charset="0"/>
                <a:cs typeface="Arial" panose="020B0604020202020204" pitchFamily="34" charset="0"/>
              </a:rPr>
              <a:t>For the things they had moulded into the child,</a:t>
            </a:r>
          </a:p>
          <a:p>
            <a:r>
              <a:rPr lang="en-GB" sz="2000" dirty="0">
                <a:latin typeface="Arial" panose="020B0604020202020204" pitchFamily="34" charset="0"/>
                <a:cs typeface="Arial" panose="020B0604020202020204" pitchFamily="34" charset="0"/>
              </a:rPr>
              <a:t>Could neither be sold nor bought. </a:t>
            </a:r>
          </a:p>
          <a:p>
            <a:r>
              <a:rPr lang="en-GB" sz="2000" dirty="0">
                <a:latin typeface="Arial" panose="020B0604020202020204" pitchFamily="34" charset="0"/>
                <a:cs typeface="Arial" panose="020B0604020202020204" pitchFamily="34" charset="0"/>
              </a:rPr>
              <a:t> </a:t>
            </a:r>
          </a:p>
          <a:p>
            <a:r>
              <a:rPr lang="en-GB" sz="2000" dirty="0">
                <a:latin typeface="Arial" panose="020B0604020202020204" pitchFamily="34" charset="0"/>
                <a:cs typeface="Arial" panose="020B0604020202020204" pitchFamily="34" charset="0"/>
              </a:rPr>
              <a:t>And earth agreed they would have failed</a:t>
            </a:r>
          </a:p>
          <a:p>
            <a:r>
              <a:rPr lang="en-GB" sz="2000" dirty="0">
                <a:latin typeface="Arial" panose="020B0604020202020204" pitchFamily="34" charset="0"/>
                <a:cs typeface="Arial" panose="020B0604020202020204" pitchFamily="34" charset="0"/>
              </a:rPr>
              <a:t>If each had worked alone.</a:t>
            </a:r>
          </a:p>
          <a:p>
            <a:r>
              <a:rPr lang="en-GB" sz="2000" dirty="0">
                <a:latin typeface="Arial" panose="020B0604020202020204" pitchFamily="34" charset="0"/>
                <a:cs typeface="Arial" panose="020B0604020202020204" pitchFamily="34" charset="0"/>
              </a:rPr>
              <a:t>For behind the teacher stood the school,</a:t>
            </a:r>
          </a:p>
          <a:p>
            <a:r>
              <a:rPr lang="en-GB" sz="2000" dirty="0">
                <a:latin typeface="Arial" panose="020B0604020202020204" pitchFamily="34" charset="0"/>
                <a:cs typeface="Arial" panose="020B0604020202020204" pitchFamily="34" charset="0"/>
              </a:rPr>
              <a:t>And behind the parent, the home.</a:t>
            </a:r>
          </a:p>
          <a:p>
            <a:endParaRPr lang="en-GB" dirty="0"/>
          </a:p>
        </p:txBody>
      </p:sp>
      <p:sp>
        <p:nvSpPr>
          <p:cNvPr id="6" name="Title 1">
            <a:extLst>
              <a:ext uri="{FF2B5EF4-FFF2-40B4-BE49-F238E27FC236}">
                <a16:creationId xmlns:a16="http://schemas.microsoft.com/office/drawing/2014/main" id="{AAF4E30F-7602-0E41-BA6E-7334D3230D22}"/>
              </a:ext>
            </a:extLst>
          </p:cNvPr>
          <p:cNvSpPr txBox="1">
            <a:spLocks/>
          </p:cNvSpPr>
          <p:nvPr/>
        </p:nvSpPr>
        <p:spPr>
          <a:xfrm>
            <a:off x="-535029" y="288525"/>
            <a:ext cx="8836742" cy="769193"/>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O</a:t>
            </a:r>
            <a:r>
              <a:rPr lang="en-US" sz="3200" b="1" dirty="0" smtClean="0">
                <a:latin typeface="Arial" panose="020B0604020202020204" pitchFamily="34" charset="0"/>
                <a:cs typeface="Arial" panose="020B0604020202020204" pitchFamily="34" charset="0"/>
              </a:rPr>
              <a:t>ther poems around Unity to explore….</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3625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6352" y="1086076"/>
            <a:ext cx="6060205" cy="4862870"/>
          </a:xfrm>
          <a:prstGeom prst="rect">
            <a:avLst/>
          </a:prstGeom>
          <a:noFill/>
        </p:spPr>
        <p:txBody>
          <a:bodyPr wrap="square" rtlCol="0">
            <a:spAutoFit/>
          </a:bodyPr>
          <a:lstStyle/>
          <a:p>
            <a:endParaRPr lang="en-GB" sz="2400" dirty="0"/>
          </a:p>
          <a:p>
            <a:pPr marL="34290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After reading it once, which words do you remember?</a:t>
            </a:r>
          </a:p>
          <a:p>
            <a:endParaRPr lang="en-GB" sz="220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GB" sz="2200" dirty="0">
                <a:latin typeface="Arial" panose="020B0604020202020204" pitchFamily="34" charset="0"/>
                <a:cs typeface="Arial" panose="020B0604020202020204" pitchFamily="34" charset="0"/>
              </a:rPr>
              <a:t>After reading it again, what ideas or feelings does the poem express?</a:t>
            </a:r>
          </a:p>
          <a:p>
            <a:endParaRPr lang="en-GB" sz="220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GB" sz="2200" dirty="0">
                <a:latin typeface="Arial" panose="020B0604020202020204" pitchFamily="34" charset="0"/>
                <a:cs typeface="Arial" panose="020B0604020202020204" pitchFamily="34" charset="0"/>
              </a:rPr>
              <a:t>Does it remind you of anything you’ve read?</a:t>
            </a:r>
          </a:p>
          <a:p>
            <a:endParaRPr lang="en-GB" sz="220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GB" sz="2200" dirty="0">
                <a:latin typeface="Arial" panose="020B0604020202020204" pitchFamily="34" charset="0"/>
                <a:cs typeface="Arial" panose="020B0604020202020204" pitchFamily="34" charset="0"/>
              </a:rPr>
              <a:t>Does it remind you of anything you’ve seen or done?</a:t>
            </a:r>
          </a:p>
          <a:p>
            <a:endParaRPr lang="en-GB" sz="2200" dirty="0">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GB" sz="2200" dirty="0">
                <a:latin typeface="Arial" panose="020B0604020202020204" pitchFamily="34" charset="0"/>
                <a:cs typeface="Arial" panose="020B0604020202020204" pitchFamily="34" charset="0"/>
              </a:rPr>
              <a:t>What do you think the writer wanted you to feel or understand?</a:t>
            </a:r>
          </a:p>
        </p:txBody>
      </p:sp>
      <p:sp>
        <p:nvSpPr>
          <p:cNvPr id="6" name="Title 1">
            <a:extLst>
              <a:ext uri="{FF2B5EF4-FFF2-40B4-BE49-F238E27FC236}">
                <a16:creationId xmlns:a16="http://schemas.microsoft.com/office/drawing/2014/main" id="{AAF4E30F-7602-0E41-BA6E-7334D3230D22}"/>
              </a:ext>
            </a:extLst>
          </p:cNvPr>
          <p:cNvSpPr txBox="1">
            <a:spLocks/>
          </p:cNvSpPr>
          <p:nvPr/>
        </p:nvSpPr>
        <p:spPr>
          <a:xfrm>
            <a:off x="644842" y="416344"/>
            <a:ext cx="8836742" cy="769193"/>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Arial" panose="020B0604020202020204" pitchFamily="34" charset="0"/>
                <a:cs typeface="Arial" panose="020B0604020202020204" pitchFamily="34" charset="0"/>
              </a:rPr>
              <a:t>Thinking about the poems…</a:t>
            </a:r>
            <a:endParaRPr lang="en-US" sz="32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7991"/>
          <a:stretch/>
        </p:blipFill>
        <p:spPr>
          <a:xfrm>
            <a:off x="7274104" y="12983"/>
            <a:ext cx="4917896" cy="6845017"/>
          </a:xfrm>
          <a:prstGeom prst="rect">
            <a:avLst/>
          </a:prstGeom>
        </p:spPr>
      </p:pic>
    </p:spTree>
    <p:extLst>
      <p:ext uri="{BB962C8B-B14F-4D97-AF65-F5344CB8AC3E}">
        <p14:creationId xmlns:p14="http://schemas.microsoft.com/office/powerpoint/2010/main" val="1107347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52E47E-BBFB-7245-AE55-8D12ABAF302A}"/>
              </a:ext>
            </a:extLst>
          </p:cNvPr>
          <p:cNvSpPr txBox="1"/>
          <p:nvPr/>
        </p:nvSpPr>
        <p:spPr>
          <a:xfrm>
            <a:off x="644842" y="1093960"/>
            <a:ext cx="2755620" cy="584775"/>
          </a:xfrm>
          <a:prstGeom prst="rect">
            <a:avLst/>
          </a:prstGeom>
          <a:noFill/>
        </p:spPr>
        <p:txBody>
          <a:bodyPr wrap="square" rtlCol="0">
            <a:spAutoFit/>
          </a:bodyPr>
          <a:lstStyle/>
          <a:p>
            <a:r>
              <a:rPr lang="en-US" sz="3200" b="1" dirty="0">
                <a:solidFill>
                  <a:srgbClr val="50BEF0"/>
                </a:solidFill>
                <a:latin typeface="Arial" panose="020B0604020202020204" pitchFamily="34" charset="0"/>
                <a:cs typeface="Arial" panose="020B0604020202020204" pitchFamily="34" charset="0"/>
              </a:rPr>
              <a:t>Haiku</a:t>
            </a:r>
          </a:p>
        </p:txBody>
      </p:sp>
      <p:sp>
        <p:nvSpPr>
          <p:cNvPr id="4" name="TextBox 3">
            <a:extLst>
              <a:ext uri="{FF2B5EF4-FFF2-40B4-BE49-F238E27FC236}">
                <a16:creationId xmlns:a16="http://schemas.microsoft.com/office/drawing/2014/main" id="{90AFFB57-306A-4F61-8F0A-2EC35452CD05}"/>
              </a:ext>
            </a:extLst>
          </p:cNvPr>
          <p:cNvSpPr txBox="1"/>
          <p:nvPr/>
        </p:nvSpPr>
        <p:spPr>
          <a:xfrm>
            <a:off x="717755" y="2050596"/>
            <a:ext cx="10166555" cy="498598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A Haiku is a simple short verse form of three lines. The first and third lines have five syllables. </a:t>
            </a:r>
            <a:r>
              <a:rPr lang="en-GB" sz="2400" dirty="0" smtClean="0">
                <a:latin typeface="Arial" panose="020B0604020202020204" pitchFamily="34" charset="0"/>
                <a:cs typeface="Arial" panose="020B0604020202020204" pitchFamily="34" charset="0"/>
              </a:rPr>
              <a:t>The </a:t>
            </a:r>
            <a:r>
              <a:rPr lang="en-GB" sz="2400" dirty="0">
                <a:latin typeface="Arial" panose="020B0604020202020204" pitchFamily="34" charset="0"/>
                <a:cs typeface="Arial" panose="020B0604020202020204" pitchFamily="34" charset="0"/>
              </a:rPr>
              <a:t>middle line has seven syllables. </a:t>
            </a:r>
          </a:p>
          <a:p>
            <a:endParaRPr lang="en-GB" sz="24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pPr algn="ctr"/>
            <a:r>
              <a:rPr lang="en-GB" sz="2400" dirty="0">
                <a:latin typeface="Arial" panose="020B0604020202020204" pitchFamily="34" charset="0"/>
                <a:cs typeface="Arial" panose="020B0604020202020204" pitchFamily="34" charset="0"/>
              </a:rPr>
              <a:t>We can be mere drops		5</a:t>
            </a:r>
          </a:p>
          <a:p>
            <a:pPr algn="ctr"/>
            <a:r>
              <a:rPr lang="en-GB" sz="2400" dirty="0">
                <a:latin typeface="Arial" panose="020B0604020202020204" pitchFamily="34" charset="0"/>
                <a:cs typeface="Arial" panose="020B0604020202020204" pitchFamily="34" charset="0"/>
              </a:rPr>
              <a:t>In the ocean’s vast deep swell:	7</a:t>
            </a:r>
          </a:p>
          <a:p>
            <a:pPr algn="ctr"/>
            <a:r>
              <a:rPr lang="en-GB" sz="2400" dirty="0">
                <a:latin typeface="Arial" panose="020B0604020202020204" pitchFamily="34" charset="0"/>
                <a:cs typeface="Arial" panose="020B0604020202020204" pitchFamily="34" charset="0"/>
              </a:rPr>
              <a:t>Or, call us ocean.			5</a:t>
            </a:r>
          </a:p>
          <a:p>
            <a:pPr algn="ctr"/>
            <a:r>
              <a:rPr lang="en-GB" sz="2400" dirty="0">
                <a:latin typeface="Arial" panose="020B0604020202020204" pitchFamily="34" charset="0"/>
                <a:cs typeface="Arial" panose="020B0604020202020204" pitchFamily="34" charset="0"/>
              </a:rPr>
              <a:t> </a:t>
            </a:r>
          </a:p>
          <a:p>
            <a:pPr algn="ctr"/>
            <a:r>
              <a:rPr lang="en-GB" sz="2400" dirty="0">
                <a:latin typeface="Arial" panose="020B0604020202020204" pitchFamily="34" charset="0"/>
                <a:cs typeface="Arial" panose="020B0604020202020204" pitchFamily="34" charset="0"/>
              </a:rPr>
              <a:t>There’s too much aggro		5</a:t>
            </a:r>
          </a:p>
          <a:p>
            <a:pPr algn="ctr"/>
            <a:r>
              <a:rPr lang="en-GB" sz="2400" dirty="0">
                <a:latin typeface="Arial" panose="020B0604020202020204" pitchFamily="34" charset="0"/>
                <a:cs typeface="Arial" panose="020B0604020202020204" pitchFamily="34" charset="0"/>
              </a:rPr>
              <a:t>In our public life today:		7</a:t>
            </a:r>
          </a:p>
          <a:p>
            <a:pPr algn="ctr"/>
            <a:r>
              <a:rPr lang="en-GB" sz="2400" dirty="0">
                <a:latin typeface="Arial" panose="020B0604020202020204" pitchFamily="34" charset="0"/>
                <a:cs typeface="Arial" panose="020B0604020202020204" pitchFamily="34" charset="0"/>
              </a:rPr>
              <a:t>Love is my bag, Bro.		5</a:t>
            </a:r>
          </a:p>
          <a:p>
            <a:endParaRPr lang="en-GB" dirty="0"/>
          </a:p>
          <a:p>
            <a:endParaRPr lang="en-GB" dirty="0"/>
          </a:p>
          <a:p>
            <a:endParaRPr lang="en-GB" dirty="0"/>
          </a:p>
        </p:txBody>
      </p:sp>
      <p:sp>
        <p:nvSpPr>
          <p:cNvPr id="6" name="Title 1">
            <a:extLst>
              <a:ext uri="{FF2B5EF4-FFF2-40B4-BE49-F238E27FC236}">
                <a16:creationId xmlns:a16="http://schemas.microsoft.com/office/drawing/2014/main" id="{AAF4E30F-7602-0E41-BA6E-7334D3230D22}"/>
              </a:ext>
            </a:extLst>
          </p:cNvPr>
          <p:cNvSpPr txBox="1">
            <a:spLocks/>
          </p:cNvSpPr>
          <p:nvPr/>
        </p:nvSpPr>
        <p:spPr>
          <a:xfrm>
            <a:off x="644842" y="324767"/>
            <a:ext cx="8836742" cy="769193"/>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Arial" panose="020B0604020202020204" pitchFamily="34" charset="0"/>
                <a:cs typeface="Arial" panose="020B0604020202020204" pitchFamily="34" charset="0"/>
              </a:rPr>
              <a:t>Here are some verse forms you can try:</a:t>
            </a:r>
          </a:p>
        </p:txBody>
      </p:sp>
    </p:spTree>
    <p:extLst>
      <p:ext uri="{BB962C8B-B14F-4D97-AF65-F5344CB8AC3E}">
        <p14:creationId xmlns:p14="http://schemas.microsoft.com/office/powerpoint/2010/main" val="3310529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6BDD4B-7834-0F4C-BD8D-0207E0E1B788}"/>
              </a:ext>
            </a:extLst>
          </p:cNvPr>
          <p:cNvSpPr>
            <a:spLocks noGrp="1"/>
          </p:cNvSpPr>
          <p:nvPr>
            <p:ph idx="1"/>
          </p:nvPr>
        </p:nvSpPr>
        <p:spPr>
          <a:xfrm>
            <a:off x="382383" y="1013489"/>
            <a:ext cx="4897539" cy="5149624"/>
          </a:xfrm>
        </p:spPr>
        <p:txBody>
          <a:bodyPr>
            <a:noAutofit/>
          </a:bodyPr>
          <a:lstStyle/>
          <a:p>
            <a:pPr marL="0" indent="0">
              <a:buNone/>
            </a:pPr>
            <a:r>
              <a:rPr lang="en-GB" sz="2000" dirty="0">
                <a:latin typeface="Arial" panose="020B0604020202020204" pitchFamily="34" charset="0"/>
                <a:cs typeface="Arial" panose="020B0604020202020204" pitchFamily="34" charset="0"/>
              </a:rPr>
              <a:t>United rainbow,</a:t>
            </a:r>
          </a:p>
          <a:p>
            <a:pPr marL="0" indent="0">
              <a:buNone/>
            </a:pPr>
            <a:r>
              <a:rPr lang="en-GB" sz="2000" dirty="0">
                <a:latin typeface="Arial" panose="020B0604020202020204" pitchFamily="34" charset="0"/>
                <a:cs typeface="Arial" panose="020B0604020202020204" pitchFamily="34" charset="0"/>
              </a:rPr>
              <a:t>Dismiss discrimination,</a:t>
            </a:r>
          </a:p>
          <a:p>
            <a:pPr marL="0" indent="0">
              <a:buNone/>
            </a:pPr>
            <a:r>
              <a:rPr lang="en-GB" sz="2000" dirty="0">
                <a:latin typeface="Arial" panose="020B0604020202020204" pitchFamily="34" charset="0"/>
                <a:cs typeface="Arial" panose="020B0604020202020204" pitchFamily="34" charset="0"/>
              </a:rPr>
              <a:t>Depicting pure heart.</a:t>
            </a:r>
          </a:p>
          <a:p>
            <a:pPr marL="0" indent="0">
              <a:buNone/>
            </a:pPr>
            <a:r>
              <a:rPr lang="en-GB" sz="2000" dirty="0">
                <a:latin typeface="Arial" panose="020B0604020202020204" pitchFamily="34" charset="0"/>
                <a:cs typeface="Arial" panose="020B0604020202020204" pitchFamily="34" charset="0"/>
              </a:rPr>
              <a:t>	</a:t>
            </a:r>
            <a:r>
              <a:rPr lang="en-GB" sz="2000" i="1" dirty="0">
                <a:latin typeface="Arial" panose="020B0604020202020204" pitchFamily="34" charset="0"/>
                <a:cs typeface="Arial" panose="020B0604020202020204" pitchFamily="34" charset="0"/>
              </a:rPr>
              <a:t>Diwaker Pokhrival</a:t>
            </a:r>
            <a:endParaRPr lang="en-GB" sz="2000" dirty="0">
              <a:latin typeface="Arial" panose="020B0604020202020204" pitchFamily="34" charset="0"/>
              <a:cs typeface="Arial" panose="020B0604020202020204" pitchFamily="34" charset="0"/>
            </a:endParaRPr>
          </a:p>
          <a:p>
            <a:pPr marL="0" indent="0">
              <a:buNone/>
            </a:pPr>
            <a:r>
              <a:rPr lang="en-GB" sz="2000" i="1" dirty="0">
                <a:latin typeface="Arial" panose="020B060402020202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Our world is filled with</a:t>
            </a:r>
          </a:p>
          <a:p>
            <a:pPr marL="0" indent="0">
              <a:buNone/>
            </a:pPr>
            <a:r>
              <a:rPr lang="en-GB" sz="2000" dirty="0">
                <a:latin typeface="Arial" panose="020B0604020202020204" pitchFamily="34" charset="0"/>
                <a:cs typeface="Arial" panose="020B0604020202020204" pitchFamily="34" charset="0"/>
              </a:rPr>
              <a:t>Powerful stories that can</a:t>
            </a:r>
          </a:p>
          <a:p>
            <a:pPr marL="0" indent="0">
              <a:buNone/>
            </a:pPr>
            <a:r>
              <a:rPr lang="en-GB" sz="2000" dirty="0">
                <a:latin typeface="Arial" panose="020B0604020202020204" pitchFamily="34" charset="0"/>
                <a:cs typeface="Arial" panose="020B0604020202020204" pitchFamily="34" charset="0"/>
              </a:rPr>
              <a:t>Bring us together.</a:t>
            </a:r>
          </a:p>
          <a:p>
            <a:pPr marL="0" indent="0">
              <a:buNone/>
            </a:pPr>
            <a:r>
              <a:rPr lang="en-GB" sz="2000" i="1" dirty="0">
                <a:latin typeface="Arial" panose="020B0604020202020204" pitchFamily="34" charset="0"/>
                <a:cs typeface="Arial" panose="020B0604020202020204" pitchFamily="34" charset="0"/>
              </a:rPr>
              <a:t>	Leslie Thomas</a:t>
            </a:r>
            <a:endParaRPr lang="en-GB" sz="2000" dirty="0">
              <a:latin typeface="Arial" panose="020B0604020202020204" pitchFamily="34" charset="0"/>
              <a:cs typeface="Arial" panose="020B0604020202020204" pitchFamily="34" charset="0"/>
            </a:endParaRPr>
          </a:p>
          <a:p>
            <a:pPr marL="0" indent="0">
              <a:buNone/>
            </a:pPr>
            <a:r>
              <a:rPr lang="en-GB" sz="2000" i="1" dirty="0">
                <a:latin typeface="Arial" panose="020B060402020202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Where humanity </a:t>
            </a:r>
          </a:p>
          <a:p>
            <a:pPr marL="0" indent="0">
              <a:buNone/>
            </a:pPr>
            <a:r>
              <a:rPr lang="en-GB" sz="2000" dirty="0">
                <a:latin typeface="Arial" panose="020B0604020202020204" pitchFamily="34" charset="0"/>
                <a:cs typeface="Arial" panose="020B0604020202020204" pitchFamily="34" charset="0"/>
              </a:rPr>
              <a:t>Sowed faith, hope and unity,</a:t>
            </a:r>
          </a:p>
          <a:p>
            <a:pPr marL="0" indent="0">
              <a:buNone/>
            </a:pPr>
            <a:r>
              <a:rPr lang="en-GB" sz="2000" dirty="0">
                <a:latin typeface="Arial" panose="020B0604020202020204" pitchFamily="34" charset="0"/>
                <a:cs typeface="Arial" panose="020B0604020202020204" pitchFamily="34" charset="0"/>
              </a:rPr>
              <a:t>Joy’s garden blossomed.</a:t>
            </a:r>
          </a:p>
          <a:p>
            <a:pPr marL="0" indent="0">
              <a:buNone/>
            </a:pPr>
            <a:r>
              <a:rPr lang="en-GB" sz="2000" i="1" dirty="0">
                <a:latin typeface="Arial" panose="020B0604020202020204" pitchFamily="34" charset="0"/>
                <a:cs typeface="Arial" panose="020B0604020202020204" pitchFamily="34" charset="0"/>
              </a:rPr>
              <a:t>	</a:t>
            </a:r>
            <a:r>
              <a:rPr lang="en-GB" sz="2000" i="1" dirty="0" smtClean="0">
                <a:latin typeface="Arial" panose="020B0604020202020204" pitchFamily="34" charset="0"/>
                <a:cs typeface="Arial" panose="020B0604020202020204" pitchFamily="34" charset="0"/>
              </a:rPr>
              <a:t>Aberjhani</a:t>
            </a:r>
            <a:endParaRPr lang="en-GB" sz="2000" dirty="0">
              <a:latin typeface="Arial" panose="020B0604020202020204" pitchFamily="34" charset="0"/>
              <a:cs typeface="Arial" panose="020B0604020202020204" pitchFamily="34" charset="0"/>
            </a:endParaRPr>
          </a:p>
        </p:txBody>
      </p:sp>
      <p:pic>
        <p:nvPicPr>
          <p:cNvPr id="5" name="Picture 2" descr="yellow, orange, red, green, and blue abstract painting"/>
          <p:cNvPicPr>
            <a:picLocks noChangeAspect="1" noChangeArrowheads="1"/>
          </p:cNvPicPr>
          <p:nvPr/>
        </p:nvPicPr>
        <p:blipFill rotWithShape="1">
          <a:blip r:embed="rId2">
            <a:extLst>
              <a:ext uri="{28A0092B-C50C-407E-A947-70E740481C1C}">
                <a14:useLocalDpi xmlns:a14="http://schemas.microsoft.com/office/drawing/2010/main" val="0"/>
              </a:ext>
            </a:extLst>
          </a:blip>
          <a:srcRect l="-1813" r="1813" b="13216"/>
          <a:stretch/>
        </p:blipFill>
        <p:spPr bwMode="auto">
          <a:xfrm>
            <a:off x="6574276" y="14384"/>
            <a:ext cx="5602457" cy="689441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AAF4E30F-7602-0E41-BA6E-7334D3230D22}"/>
              </a:ext>
            </a:extLst>
          </p:cNvPr>
          <p:cNvSpPr txBox="1">
            <a:spLocks/>
          </p:cNvSpPr>
          <p:nvPr/>
        </p:nvSpPr>
        <p:spPr>
          <a:xfrm>
            <a:off x="251552" y="337685"/>
            <a:ext cx="8836742" cy="769193"/>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Arial" panose="020B0604020202020204" pitchFamily="34" charset="0"/>
                <a:cs typeface="Arial" panose="020B0604020202020204" pitchFamily="34" charset="0"/>
              </a:rPr>
              <a:t>Unity Haikus</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8589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738"/>
            <a:ext cx="10515600" cy="998211"/>
          </a:xfrm>
        </p:spPr>
        <p:txBody>
          <a:bodyPr>
            <a:normAutofit/>
          </a:bodyPr>
          <a:lstStyle/>
          <a:p>
            <a:r>
              <a:rPr lang="en-GB" sz="3200" b="1" dirty="0" smtClean="0">
                <a:latin typeface="Arial" panose="020B0604020202020204" pitchFamily="34" charset="0"/>
                <a:cs typeface="Arial" panose="020B0604020202020204" pitchFamily="34" charset="0"/>
              </a:rPr>
              <a:t>Learning outcomes: skills development </a:t>
            </a:r>
            <a:endParaRPr lang="en-GB" sz="32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1402624-68B0-4E2F-81FC-B2716153B61A}"/>
              </a:ext>
            </a:extLst>
          </p:cNvPr>
          <p:cNvSpPr txBox="1"/>
          <p:nvPr/>
        </p:nvSpPr>
        <p:spPr>
          <a:xfrm>
            <a:off x="975940" y="1311349"/>
            <a:ext cx="4648200" cy="4154984"/>
          </a:xfrm>
          <a:prstGeom prst="rect">
            <a:avLst/>
          </a:prstGeom>
          <a:solidFill>
            <a:srgbClr val="50BEF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GB" sz="2400" b="1" dirty="0" smtClean="0">
                <a:latin typeface="Arial" panose="020B0604020202020204" pitchFamily="34" charset="0"/>
                <a:cs typeface="Arial" panose="020B0604020202020204" pitchFamily="34" charset="0"/>
              </a:rPr>
              <a:t>Reading</a:t>
            </a:r>
          </a:p>
          <a:p>
            <a:pPr marL="342900" lvl="0" indent="-342900">
              <a:buFont typeface="Arial" panose="020B0604020202020204" pitchFamily="34" charset="0"/>
              <a:buChar char="•"/>
            </a:pPr>
            <a:r>
              <a:rPr lang="en-GB" sz="2400" dirty="0" smtClean="0">
                <a:latin typeface="Arial" panose="020B0604020202020204" pitchFamily="34" charset="0"/>
                <a:cs typeface="Arial" panose="020B0604020202020204" pitchFamily="34" charset="0"/>
              </a:rPr>
              <a:t>Understanding </a:t>
            </a:r>
            <a:r>
              <a:rPr lang="en-GB" sz="2400" dirty="0">
                <a:latin typeface="Arial" panose="020B0604020202020204" pitchFamily="34" charset="0"/>
                <a:cs typeface="Arial" panose="020B0604020202020204" pitchFamily="34" charset="0"/>
              </a:rPr>
              <a:t>literary and non-literary communication and forms and </a:t>
            </a:r>
            <a:r>
              <a:rPr lang="en-GB" sz="2400" dirty="0" smtClean="0">
                <a:latin typeface="Arial" panose="020B0604020202020204" pitchFamily="34" charset="0"/>
                <a:cs typeface="Arial" panose="020B0604020202020204" pitchFamily="34" charset="0"/>
              </a:rPr>
              <a:t>conventions</a:t>
            </a:r>
          </a:p>
          <a:p>
            <a:pPr marL="342900" lvl="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E</a:t>
            </a:r>
            <a:r>
              <a:rPr lang="en-GB" sz="2400" dirty="0" smtClean="0">
                <a:latin typeface="Arial" panose="020B0604020202020204" pitchFamily="34" charset="0"/>
                <a:cs typeface="Arial" panose="020B0604020202020204" pitchFamily="34" charset="0"/>
              </a:rPr>
              <a:t>xploring </a:t>
            </a:r>
            <a:r>
              <a:rPr lang="en-GB" sz="2400" dirty="0">
                <a:latin typeface="Arial" panose="020B0604020202020204" pitchFamily="34" charset="0"/>
                <a:cs typeface="Arial" panose="020B0604020202020204" pitchFamily="34" charset="0"/>
              </a:rPr>
              <a:t>the implications and applications of what they have </a:t>
            </a:r>
            <a:r>
              <a:rPr lang="en-GB" sz="2400" dirty="0" smtClean="0">
                <a:latin typeface="Arial" panose="020B0604020202020204" pitchFamily="34" charset="0"/>
                <a:cs typeface="Arial" panose="020B0604020202020204" pitchFamily="34" charset="0"/>
              </a:rPr>
              <a:t>read</a:t>
            </a:r>
          </a:p>
          <a:p>
            <a:pPr marL="342900" lvl="0" indent="-342900">
              <a:buFont typeface="Arial" panose="020B0604020202020204" pitchFamily="34" charset="0"/>
              <a:buChar char="•"/>
            </a:pPr>
            <a:r>
              <a:rPr lang="en-GB" sz="2400" dirty="0" smtClean="0">
                <a:latin typeface="Arial" panose="020B0604020202020204" pitchFamily="34" charset="0"/>
                <a:cs typeface="Arial" panose="020B0604020202020204" pitchFamily="34" charset="0"/>
              </a:rPr>
              <a:t>Responding </a:t>
            </a:r>
            <a:r>
              <a:rPr lang="en-GB" sz="2400" dirty="0">
                <a:latin typeface="Arial" panose="020B0604020202020204" pitchFamily="34" charset="0"/>
                <a:cs typeface="Arial" panose="020B0604020202020204" pitchFamily="34" charset="0"/>
              </a:rPr>
              <a:t>to reading by interrogating texts and others’ responses to them</a:t>
            </a:r>
          </a:p>
          <a:p>
            <a:pPr algn="ctr"/>
            <a:endParaRPr lang="en-GB"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1402624-68B0-4E2F-81FC-B2716153B61A}"/>
              </a:ext>
            </a:extLst>
          </p:cNvPr>
          <p:cNvSpPr txBox="1"/>
          <p:nvPr/>
        </p:nvSpPr>
        <p:spPr>
          <a:xfrm>
            <a:off x="6356014" y="1311349"/>
            <a:ext cx="4648200" cy="4154984"/>
          </a:xfrm>
          <a:prstGeom prst="rect">
            <a:avLst/>
          </a:prstGeom>
          <a:solidFill>
            <a:srgbClr val="DC0D15"/>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GB" sz="2400" b="1" dirty="0" smtClean="0">
                <a:latin typeface="Arial" panose="020B0604020202020204" pitchFamily="34" charset="0"/>
                <a:cs typeface="Arial" panose="020B0604020202020204" pitchFamily="34" charset="0"/>
              </a:rPr>
              <a:t>Writing</a:t>
            </a:r>
          </a:p>
          <a:p>
            <a:pPr marL="342900" lvl="0" indent="-342900">
              <a:buFont typeface="Arial" panose="020B0604020202020204" pitchFamily="34" charset="0"/>
              <a:buChar char="•"/>
            </a:pPr>
            <a:r>
              <a:rPr lang="en-GB" sz="2400" dirty="0" smtClean="0">
                <a:latin typeface="Arial" panose="020B0604020202020204" pitchFamily="34" charset="0"/>
                <a:cs typeface="Arial" panose="020B0604020202020204" pitchFamily="34" charset="0"/>
              </a:rPr>
              <a:t>Developing </a:t>
            </a:r>
            <a:r>
              <a:rPr lang="en-GB" sz="2400" dirty="0">
                <a:latin typeface="Arial" panose="020B0604020202020204" pitchFamily="34" charset="0"/>
                <a:cs typeface="Arial" panose="020B0604020202020204" pitchFamily="34" charset="0"/>
              </a:rPr>
              <a:t>ideas through purposeful sentence and paragraph </a:t>
            </a:r>
            <a:r>
              <a:rPr lang="en-GB" sz="2400" dirty="0" smtClean="0">
                <a:latin typeface="Arial" panose="020B0604020202020204" pitchFamily="34" charset="0"/>
                <a:cs typeface="Arial" panose="020B0604020202020204" pitchFamily="34" charset="0"/>
              </a:rPr>
              <a:t>structure</a:t>
            </a:r>
          </a:p>
          <a:p>
            <a:pPr marL="342900" lvl="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a:t>
            </a:r>
            <a:r>
              <a:rPr lang="en-GB" sz="2400" dirty="0" smtClean="0">
                <a:latin typeface="Arial" panose="020B0604020202020204" pitchFamily="34" charset="0"/>
                <a:cs typeface="Arial" panose="020B0604020202020204" pitchFamily="34" charset="0"/>
              </a:rPr>
              <a:t>rafting vocabulary and register for audience </a:t>
            </a:r>
            <a:r>
              <a:rPr lang="en-GB" sz="2400" dirty="0">
                <a:latin typeface="Arial" panose="020B0604020202020204" pitchFamily="34" charset="0"/>
                <a:cs typeface="Arial" panose="020B0604020202020204" pitchFamily="34" charset="0"/>
              </a:rPr>
              <a:t>and </a:t>
            </a:r>
            <a:r>
              <a:rPr lang="en-GB" sz="2400" dirty="0" smtClean="0">
                <a:latin typeface="Arial" panose="020B0604020202020204" pitchFamily="34" charset="0"/>
                <a:cs typeface="Arial" panose="020B0604020202020204" pitchFamily="34" charset="0"/>
              </a:rPr>
              <a:t>purpose</a:t>
            </a:r>
          </a:p>
          <a:p>
            <a:pPr marL="342900" lvl="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a:t>
            </a:r>
            <a:r>
              <a:rPr lang="en-GB" sz="2400" dirty="0" smtClean="0">
                <a:latin typeface="Arial" panose="020B0604020202020204" pitchFamily="34" charset="0"/>
                <a:cs typeface="Arial" panose="020B0604020202020204" pitchFamily="34" charset="0"/>
              </a:rPr>
              <a:t>reative </a:t>
            </a:r>
            <a:r>
              <a:rPr lang="en-GB" sz="2400" dirty="0">
                <a:latin typeface="Arial" panose="020B0604020202020204" pitchFamily="34" charset="0"/>
                <a:cs typeface="Arial" panose="020B0604020202020204" pitchFamily="34" charset="0"/>
              </a:rPr>
              <a:t>use of narrative, descriptive or persuasive strategies</a:t>
            </a:r>
          </a:p>
          <a:p>
            <a:pPr algn="ct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6047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48490F-BA0A-4277-8108-27722D672817}"/>
              </a:ext>
            </a:extLst>
          </p:cNvPr>
          <p:cNvSpPr txBox="1"/>
          <p:nvPr/>
        </p:nvSpPr>
        <p:spPr>
          <a:xfrm>
            <a:off x="2316114" y="1327731"/>
            <a:ext cx="7343774" cy="5170646"/>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Try a three verse sequence in haiku </a:t>
            </a:r>
            <a:r>
              <a:rPr lang="en-GB" sz="2400" dirty="0" smtClean="0">
                <a:latin typeface="Arial" panose="020B0604020202020204" pitchFamily="34" charset="0"/>
                <a:cs typeface="Arial" panose="020B0604020202020204" pitchFamily="34" charset="0"/>
              </a:rPr>
              <a:t>form:</a:t>
            </a:r>
            <a:endParaRPr lang="en-GB" sz="2400" dirty="0">
              <a:latin typeface="Arial" panose="020B0604020202020204" pitchFamily="34" charset="0"/>
              <a:cs typeface="Arial" panose="020B0604020202020204" pitchFamily="34" charset="0"/>
            </a:endParaRPr>
          </a:p>
          <a:p>
            <a:pPr algn="ctr"/>
            <a:r>
              <a:rPr lang="en-GB" sz="2400" dirty="0">
                <a:latin typeface="Arial" panose="020B0604020202020204" pitchFamily="34" charset="0"/>
                <a:cs typeface="Arial" panose="020B0604020202020204" pitchFamily="34" charset="0"/>
              </a:rPr>
              <a:t> </a:t>
            </a:r>
          </a:p>
          <a:p>
            <a:pPr algn="ctr"/>
            <a:r>
              <a:rPr lang="en-GB" sz="2400" i="1" dirty="0">
                <a:latin typeface="Arial" panose="020B0604020202020204" pitchFamily="34" charset="0"/>
                <a:cs typeface="Arial" panose="020B0604020202020204" pitchFamily="34" charset="0"/>
              </a:rPr>
              <a:t>Too many people</a:t>
            </a:r>
            <a:endParaRPr lang="en-GB" sz="2400" dirty="0">
              <a:latin typeface="Arial" panose="020B0604020202020204" pitchFamily="34" charset="0"/>
              <a:cs typeface="Arial" panose="020B0604020202020204" pitchFamily="34" charset="0"/>
            </a:endParaRPr>
          </a:p>
          <a:p>
            <a:pPr algn="ctr"/>
            <a:r>
              <a:rPr lang="en-GB" sz="2400" i="1" dirty="0">
                <a:latin typeface="Arial" panose="020B0604020202020204" pitchFamily="34" charset="0"/>
                <a:cs typeface="Arial" panose="020B0604020202020204" pitchFamily="34" charset="0"/>
              </a:rPr>
              <a:t>Think success means beating others –</a:t>
            </a:r>
            <a:endParaRPr lang="en-GB" sz="2400" dirty="0">
              <a:latin typeface="Arial" panose="020B0604020202020204" pitchFamily="34" charset="0"/>
              <a:cs typeface="Arial" panose="020B0604020202020204" pitchFamily="34" charset="0"/>
            </a:endParaRPr>
          </a:p>
          <a:p>
            <a:pPr algn="ctr"/>
            <a:r>
              <a:rPr lang="en-GB" sz="2400" i="1" dirty="0">
                <a:latin typeface="Arial" panose="020B0604020202020204" pitchFamily="34" charset="0"/>
                <a:cs typeface="Arial" panose="020B0604020202020204" pitchFamily="34" charset="0"/>
              </a:rPr>
              <a:t>Think life’s a tough race</a:t>
            </a:r>
            <a:endParaRPr lang="en-GB" sz="2400" dirty="0">
              <a:latin typeface="Arial" panose="020B0604020202020204" pitchFamily="34" charset="0"/>
              <a:cs typeface="Arial" panose="020B0604020202020204" pitchFamily="34" charset="0"/>
            </a:endParaRPr>
          </a:p>
          <a:p>
            <a:pPr algn="ctr"/>
            <a:r>
              <a:rPr lang="en-GB" sz="2400" i="1"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a:p>
            <a:pPr algn="ctr"/>
            <a:r>
              <a:rPr lang="en-GB" sz="2400" i="1" dirty="0">
                <a:latin typeface="Arial" panose="020B0604020202020204" pitchFamily="34" charset="0"/>
                <a:cs typeface="Arial" panose="020B0604020202020204" pitchFamily="34" charset="0"/>
              </a:rPr>
              <a:t>That means one winner,</a:t>
            </a:r>
            <a:endParaRPr lang="en-GB" sz="2400" dirty="0">
              <a:latin typeface="Arial" panose="020B0604020202020204" pitchFamily="34" charset="0"/>
              <a:cs typeface="Arial" panose="020B0604020202020204" pitchFamily="34" charset="0"/>
            </a:endParaRPr>
          </a:p>
          <a:p>
            <a:pPr algn="ctr"/>
            <a:r>
              <a:rPr lang="en-GB" sz="2400" i="1" dirty="0">
                <a:latin typeface="Arial" panose="020B0604020202020204" pitchFamily="34" charset="0"/>
                <a:cs typeface="Arial" panose="020B0604020202020204" pitchFamily="34" charset="0"/>
              </a:rPr>
              <a:t>Everyone else a loser.</a:t>
            </a:r>
            <a:endParaRPr lang="en-GB" sz="2400" dirty="0">
              <a:latin typeface="Arial" panose="020B0604020202020204" pitchFamily="34" charset="0"/>
              <a:cs typeface="Arial" panose="020B0604020202020204" pitchFamily="34" charset="0"/>
            </a:endParaRPr>
          </a:p>
          <a:p>
            <a:pPr algn="ctr"/>
            <a:r>
              <a:rPr lang="en-GB" sz="2400" i="1" dirty="0">
                <a:latin typeface="Arial" panose="020B0604020202020204" pitchFamily="34" charset="0"/>
                <a:cs typeface="Arial" panose="020B0604020202020204" pitchFamily="34" charset="0"/>
              </a:rPr>
              <a:t>Medals aren’t for all.</a:t>
            </a:r>
            <a:endParaRPr lang="en-GB" sz="2400" dirty="0">
              <a:latin typeface="Arial" panose="020B0604020202020204" pitchFamily="34" charset="0"/>
              <a:cs typeface="Arial" panose="020B0604020202020204" pitchFamily="34" charset="0"/>
            </a:endParaRPr>
          </a:p>
          <a:p>
            <a:pPr algn="ctr"/>
            <a:r>
              <a:rPr lang="en-GB" sz="2400" i="1"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a:p>
            <a:pPr algn="ctr"/>
            <a:r>
              <a:rPr lang="en-GB" sz="2400" i="1" dirty="0">
                <a:latin typeface="Arial" panose="020B0604020202020204" pitchFamily="34" charset="0"/>
                <a:cs typeface="Arial" panose="020B0604020202020204" pitchFamily="34" charset="0"/>
              </a:rPr>
              <a:t>I think it’s better:</a:t>
            </a:r>
            <a:endParaRPr lang="en-GB" sz="2400" dirty="0">
              <a:latin typeface="Arial" panose="020B0604020202020204" pitchFamily="34" charset="0"/>
              <a:cs typeface="Arial" panose="020B0604020202020204" pitchFamily="34" charset="0"/>
            </a:endParaRPr>
          </a:p>
          <a:p>
            <a:pPr algn="ctr"/>
            <a:r>
              <a:rPr lang="en-GB" sz="2400" i="1" dirty="0">
                <a:latin typeface="Arial" panose="020B0604020202020204" pitchFamily="34" charset="0"/>
                <a:cs typeface="Arial" panose="020B0604020202020204" pitchFamily="34" charset="0"/>
              </a:rPr>
              <a:t>That we run our human race</a:t>
            </a:r>
            <a:endParaRPr lang="en-GB" sz="2400" dirty="0">
              <a:latin typeface="Arial" panose="020B0604020202020204" pitchFamily="34" charset="0"/>
              <a:cs typeface="Arial" panose="020B0604020202020204" pitchFamily="34" charset="0"/>
            </a:endParaRPr>
          </a:p>
          <a:p>
            <a:pPr algn="ctr"/>
            <a:r>
              <a:rPr lang="en-GB" sz="2400" i="1" dirty="0">
                <a:latin typeface="Arial" panose="020B0604020202020204" pitchFamily="34" charset="0"/>
                <a:cs typeface="Arial" panose="020B0604020202020204" pitchFamily="34" charset="0"/>
              </a:rPr>
              <a:t>As Team Together.</a:t>
            </a:r>
            <a:endParaRPr lang="en-GB" sz="2400" dirty="0">
              <a:latin typeface="Arial" panose="020B0604020202020204" pitchFamily="34" charset="0"/>
              <a:cs typeface="Arial" panose="020B0604020202020204" pitchFamily="34" charset="0"/>
            </a:endParaRPr>
          </a:p>
          <a:p>
            <a:endParaRPr lang="en-GB" dirty="0"/>
          </a:p>
        </p:txBody>
      </p:sp>
      <p:sp>
        <p:nvSpPr>
          <p:cNvPr id="4" name="Title 1">
            <a:extLst>
              <a:ext uri="{FF2B5EF4-FFF2-40B4-BE49-F238E27FC236}">
                <a16:creationId xmlns:a16="http://schemas.microsoft.com/office/drawing/2014/main" id="{AAF4E30F-7602-0E41-BA6E-7334D3230D22}"/>
              </a:ext>
            </a:extLst>
          </p:cNvPr>
          <p:cNvSpPr txBox="1">
            <a:spLocks/>
          </p:cNvSpPr>
          <p:nvPr/>
        </p:nvSpPr>
        <p:spPr>
          <a:xfrm>
            <a:off x="251552" y="337685"/>
            <a:ext cx="8836742" cy="769193"/>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Arial" panose="020B0604020202020204" pitchFamily="34" charset="0"/>
                <a:cs typeface="Arial" panose="020B0604020202020204" pitchFamily="34" charset="0"/>
              </a:rPr>
              <a:t>Try your own Haiku about unity</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20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44842" y="2270190"/>
            <a:ext cx="7118555" cy="3046988"/>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A pair of successive lines of verse, typically rhyming and of the same length – e.g. </a:t>
            </a:r>
            <a:r>
              <a:rPr lang="en-GB" sz="2400" dirty="0" smtClean="0">
                <a:latin typeface="Arial" panose="020B0604020202020204" pitchFamily="34" charset="0"/>
                <a:cs typeface="Arial" panose="020B0604020202020204" pitchFamily="34" charset="0"/>
              </a:rPr>
              <a:t>Song of the Witches from Shakespeare’s Macbeth.</a:t>
            </a:r>
          </a:p>
          <a:p>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endParaRPr lang="en-GB" sz="2400" i="1" dirty="0" smtClean="0">
              <a:latin typeface="Arial" panose="020B0604020202020204" pitchFamily="34" charset="0"/>
              <a:cs typeface="Arial" panose="020B0604020202020204" pitchFamily="34" charset="0"/>
            </a:endParaRPr>
          </a:p>
          <a:p>
            <a:pPr algn="ctr"/>
            <a:r>
              <a:rPr lang="en-GB" sz="2400" i="1" dirty="0" smtClean="0">
                <a:latin typeface="Arial" panose="020B0604020202020204" pitchFamily="34" charset="0"/>
                <a:cs typeface="Arial" panose="020B0604020202020204" pitchFamily="34" charset="0"/>
              </a:rPr>
              <a:t>Double </a:t>
            </a:r>
            <a:r>
              <a:rPr lang="en-GB" sz="2400" i="1" dirty="0">
                <a:latin typeface="Arial" panose="020B0604020202020204" pitchFamily="34" charset="0"/>
                <a:cs typeface="Arial" panose="020B0604020202020204" pitchFamily="34" charset="0"/>
              </a:rPr>
              <a:t>double, toil and trouble. </a:t>
            </a:r>
            <a:endParaRPr lang="en-GB" sz="2400" i="1" dirty="0" smtClean="0">
              <a:latin typeface="Arial" panose="020B0604020202020204" pitchFamily="34" charset="0"/>
              <a:cs typeface="Arial" panose="020B0604020202020204" pitchFamily="34" charset="0"/>
            </a:endParaRPr>
          </a:p>
          <a:p>
            <a:pPr algn="ctr"/>
            <a:r>
              <a:rPr lang="en-GB" sz="2400" i="1" dirty="0" smtClean="0">
                <a:latin typeface="Arial" panose="020B0604020202020204" pitchFamily="34" charset="0"/>
                <a:cs typeface="Arial" panose="020B0604020202020204" pitchFamily="34" charset="0"/>
              </a:rPr>
              <a:t>Fire </a:t>
            </a:r>
            <a:r>
              <a:rPr lang="en-GB" sz="2400" i="1" dirty="0">
                <a:latin typeface="Arial" panose="020B0604020202020204" pitchFamily="34" charset="0"/>
                <a:cs typeface="Arial" panose="020B0604020202020204" pitchFamily="34" charset="0"/>
              </a:rPr>
              <a:t>burn and cauldron bubble</a:t>
            </a:r>
            <a:r>
              <a:rPr lang="en-GB" sz="2400" dirty="0">
                <a:latin typeface="Arial" panose="020B0604020202020204" pitchFamily="34" charset="0"/>
                <a:cs typeface="Arial" panose="020B0604020202020204" pitchFamily="34" charset="0"/>
              </a:rPr>
              <a:t>.  </a:t>
            </a:r>
          </a:p>
        </p:txBody>
      </p:sp>
      <p:sp>
        <p:nvSpPr>
          <p:cNvPr id="5" name="Title 1">
            <a:extLst>
              <a:ext uri="{FF2B5EF4-FFF2-40B4-BE49-F238E27FC236}">
                <a16:creationId xmlns:a16="http://schemas.microsoft.com/office/drawing/2014/main" id="{AAF4E30F-7602-0E41-BA6E-7334D3230D22}"/>
              </a:ext>
            </a:extLst>
          </p:cNvPr>
          <p:cNvSpPr txBox="1">
            <a:spLocks/>
          </p:cNvSpPr>
          <p:nvPr/>
        </p:nvSpPr>
        <p:spPr>
          <a:xfrm>
            <a:off x="644842" y="422010"/>
            <a:ext cx="8836742" cy="769193"/>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Arial" panose="020B0604020202020204" pitchFamily="34" charset="0"/>
                <a:cs typeface="Arial" panose="020B0604020202020204" pitchFamily="34" charset="0"/>
              </a:rPr>
              <a:t>Here are some verse forms you can try</a:t>
            </a:r>
            <a:endParaRPr lang="en-US" sz="32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552E47E-BBFB-7245-AE55-8D12ABAF302A}"/>
              </a:ext>
            </a:extLst>
          </p:cNvPr>
          <p:cNvSpPr txBox="1"/>
          <p:nvPr/>
        </p:nvSpPr>
        <p:spPr>
          <a:xfrm>
            <a:off x="644842" y="1093960"/>
            <a:ext cx="4074642" cy="584775"/>
          </a:xfrm>
          <a:prstGeom prst="rect">
            <a:avLst/>
          </a:prstGeom>
          <a:noFill/>
        </p:spPr>
        <p:txBody>
          <a:bodyPr wrap="square" rtlCol="0">
            <a:spAutoFit/>
          </a:bodyPr>
          <a:lstStyle/>
          <a:p>
            <a:r>
              <a:rPr lang="en-US" sz="3200" b="1" dirty="0" smtClean="0">
                <a:solidFill>
                  <a:srgbClr val="FF0000"/>
                </a:solidFill>
                <a:latin typeface="Arial" panose="020B0604020202020204" pitchFamily="34" charset="0"/>
                <a:cs typeface="Arial" panose="020B0604020202020204" pitchFamily="34" charset="0"/>
              </a:rPr>
              <a:t>Rhyming couplets</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5724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F0BECB-3C31-43C2-A22D-63250835B98F}"/>
              </a:ext>
            </a:extLst>
          </p:cNvPr>
          <p:cNvSpPr txBox="1"/>
          <p:nvPr/>
        </p:nvSpPr>
        <p:spPr>
          <a:xfrm>
            <a:off x="1307690" y="1948983"/>
            <a:ext cx="9645445" cy="4401205"/>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 rap is a rhythmic type of rhythmic spoken verse, using rhyme or half rhyme. It usually uses street slang. For example:</a:t>
            </a:r>
          </a:p>
          <a:p>
            <a:endParaRPr lang="en-GB" sz="2000" dirty="0">
              <a:latin typeface="Arial" panose="020B0604020202020204" pitchFamily="34" charset="0"/>
              <a:cs typeface="Arial" panose="020B0604020202020204" pitchFamily="34" charset="0"/>
            </a:endParaRPr>
          </a:p>
          <a:p>
            <a:pPr algn="ctr"/>
            <a:r>
              <a:rPr lang="en-GB" sz="2000" dirty="0">
                <a:latin typeface="Arial" panose="020B0604020202020204" pitchFamily="34" charset="0"/>
                <a:cs typeface="Arial" panose="020B0604020202020204" pitchFamily="34" charset="0"/>
              </a:rPr>
              <a:t>Listen, everyone, to me</a:t>
            </a:r>
          </a:p>
          <a:p>
            <a:pPr algn="ctr"/>
            <a:r>
              <a:rPr lang="en-GB" sz="2000" dirty="0">
                <a:latin typeface="Arial" panose="020B0604020202020204" pitchFamily="34" charset="0"/>
                <a:cs typeface="Arial" panose="020B0604020202020204" pitchFamily="34" charset="0"/>
              </a:rPr>
              <a:t>When I tell you I can see</a:t>
            </a:r>
          </a:p>
          <a:p>
            <a:pPr algn="ctr"/>
            <a:r>
              <a:rPr lang="en-GB" sz="2000" dirty="0">
                <a:latin typeface="Arial" panose="020B0604020202020204" pitchFamily="34" charset="0"/>
                <a:cs typeface="Arial" panose="020B0604020202020204" pitchFamily="34" charset="0"/>
              </a:rPr>
              <a:t>You ain’t as good as me</a:t>
            </a:r>
          </a:p>
          <a:p>
            <a:pPr algn="ctr"/>
            <a:r>
              <a:rPr lang="en-GB" sz="2000" dirty="0">
                <a:latin typeface="Arial" panose="020B0604020202020204" pitchFamily="34" charset="0"/>
                <a:cs typeface="Arial" panose="020B0604020202020204" pitchFamily="34" charset="0"/>
              </a:rPr>
              <a:t>You can try but you will never be.</a:t>
            </a:r>
          </a:p>
          <a:p>
            <a:pPr algn="ctr"/>
            <a:r>
              <a:rPr lang="en-GB" sz="2000" dirty="0">
                <a:latin typeface="Arial" panose="020B0604020202020204" pitchFamily="34" charset="0"/>
                <a:cs typeface="Arial" panose="020B0604020202020204" pitchFamily="34" charset="0"/>
              </a:rPr>
              <a:t>‘Cos no amount of imitation,</a:t>
            </a:r>
          </a:p>
          <a:p>
            <a:pPr algn="ctr"/>
            <a:r>
              <a:rPr lang="en-GB" sz="2000" dirty="0">
                <a:latin typeface="Arial" panose="020B0604020202020204" pitchFamily="34" charset="0"/>
                <a:cs typeface="Arial" panose="020B0604020202020204" pitchFamily="34" charset="0"/>
              </a:rPr>
              <a:t>No amount of education -</a:t>
            </a:r>
          </a:p>
          <a:p>
            <a:pPr algn="ctr"/>
            <a:r>
              <a:rPr lang="en-GB" sz="2000" dirty="0">
                <a:latin typeface="Arial" panose="020B0604020202020204" pitchFamily="34" charset="0"/>
                <a:cs typeface="Arial" panose="020B0604020202020204" pitchFamily="34" charset="0"/>
              </a:rPr>
              <a:t>No-one in this whole great nation</a:t>
            </a:r>
          </a:p>
          <a:p>
            <a:pPr algn="ctr"/>
            <a:r>
              <a:rPr lang="en-GB" sz="2000" dirty="0">
                <a:latin typeface="Arial" panose="020B0604020202020204" pitchFamily="34" charset="0"/>
                <a:cs typeface="Arial" panose="020B0604020202020204" pitchFamily="34" charset="0"/>
              </a:rPr>
              <a:t>Can match my rapping dedication.</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A choral poem is one where a group of speakers divide up the lines of a poem for individual, pair, triple or whole-group delivery.</a:t>
            </a:r>
          </a:p>
        </p:txBody>
      </p:sp>
      <p:sp>
        <p:nvSpPr>
          <p:cNvPr id="5" name="Title 1">
            <a:extLst>
              <a:ext uri="{FF2B5EF4-FFF2-40B4-BE49-F238E27FC236}">
                <a16:creationId xmlns:a16="http://schemas.microsoft.com/office/drawing/2014/main" id="{AAF4E30F-7602-0E41-BA6E-7334D3230D22}"/>
              </a:ext>
            </a:extLst>
          </p:cNvPr>
          <p:cNvSpPr txBox="1">
            <a:spLocks/>
          </p:cNvSpPr>
          <p:nvPr/>
        </p:nvSpPr>
        <p:spPr>
          <a:xfrm>
            <a:off x="497358" y="416344"/>
            <a:ext cx="8836742" cy="769193"/>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Arial" panose="020B0604020202020204" pitchFamily="34" charset="0"/>
                <a:cs typeface="Arial" panose="020B0604020202020204" pitchFamily="34" charset="0"/>
              </a:rPr>
              <a:t>Here are some verse forms you can try</a:t>
            </a:r>
            <a:endParaRPr lang="en-US" sz="32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552E47E-BBFB-7245-AE55-8D12ABAF302A}"/>
              </a:ext>
            </a:extLst>
          </p:cNvPr>
          <p:cNvSpPr txBox="1"/>
          <p:nvPr/>
        </p:nvSpPr>
        <p:spPr>
          <a:xfrm>
            <a:off x="497358" y="1093960"/>
            <a:ext cx="6483545" cy="584775"/>
          </a:xfrm>
          <a:prstGeom prst="rect">
            <a:avLst/>
          </a:prstGeom>
          <a:noFill/>
        </p:spPr>
        <p:txBody>
          <a:bodyPr wrap="square" rtlCol="0">
            <a:spAutoFit/>
          </a:bodyPr>
          <a:lstStyle/>
          <a:p>
            <a:r>
              <a:rPr lang="en-US" sz="3200" b="1" dirty="0" smtClean="0">
                <a:solidFill>
                  <a:srgbClr val="50BEF0"/>
                </a:solidFill>
                <a:latin typeface="Arial" panose="020B0604020202020204" pitchFamily="34" charset="0"/>
                <a:cs typeface="Arial" panose="020B0604020202020204" pitchFamily="34" charset="0"/>
              </a:rPr>
              <a:t>Spoken word – rap or chorus </a:t>
            </a:r>
            <a:endParaRPr lang="en-US" sz="3200" b="1" dirty="0">
              <a:solidFill>
                <a:srgbClr val="50BE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804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F0BECB-3C31-43C2-A22D-63250835B98F}"/>
              </a:ext>
            </a:extLst>
          </p:cNvPr>
          <p:cNvSpPr txBox="1"/>
          <p:nvPr/>
        </p:nvSpPr>
        <p:spPr>
          <a:xfrm>
            <a:off x="1307690" y="1948983"/>
            <a:ext cx="9645445" cy="3170099"/>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The format of a </a:t>
            </a:r>
            <a:r>
              <a:rPr lang="en-US" sz="2000" dirty="0" err="1" smtClean="0">
                <a:latin typeface="Arial" panose="020B0604020202020204" pitchFamily="34" charset="0"/>
                <a:cs typeface="Arial" panose="020B0604020202020204" pitchFamily="34" charset="0"/>
              </a:rPr>
              <a:t>cinquain</a:t>
            </a:r>
            <a:r>
              <a:rPr lang="en-US" sz="2000" dirty="0" smtClean="0">
                <a:latin typeface="Arial" panose="020B0604020202020204" pitchFamily="34" charset="0"/>
                <a:cs typeface="Arial" panose="020B0604020202020204" pitchFamily="34" charset="0"/>
              </a:rPr>
              <a:t> is five lines, and each line of the poem contains the following number of syllables: 2, </a:t>
            </a:r>
            <a:r>
              <a:rPr lang="en-US" sz="2000" dirty="0">
                <a:latin typeface="Arial" panose="020B0604020202020204" pitchFamily="34" charset="0"/>
                <a:cs typeface="Arial" panose="020B0604020202020204" pitchFamily="34" charset="0"/>
              </a:rPr>
              <a:t>4, 6, 8, </a:t>
            </a:r>
            <a:r>
              <a:rPr lang="en-US" sz="2000" dirty="0" smtClean="0">
                <a:latin typeface="Arial" panose="020B0604020202020204" pitchFamily="34" charset="0"/>
                <a:cs typeface="Arial" panose="020B0604020202020204" pitchFamily="34" charset="0"/>
              </a:rPr>
              <a:t>2. You can use rhyme and it works best </a:t>
            </a:r>
            <a:r>
              <a:rPr lang="en-US" sz="2000" dirty="0">
                <a:latin typeface="Arial" panose="020B0604020202020204" pitchFamily="34" charset="0"/>
                <a:cs typeface="Arial" panose="020B0604020202020204" pitchFamily="34" charset="0"/>
              </a:rPr>
              <a:t>if </a:t>
            </a:r>
            <a:r>
              <a:rPr lang="en-US" sz="2000" dirty="0" smtClean="0">
                <a:latin typeface="Arial" panose="020B0604020202020204" pitchFamily="34" charset="0"/>
                <a:cs typeface="Arial" panose="020B0604020202020204" pitchFamily="34" charset="0"/>
              </a:rPr>
              <a:t>the last </a:t>
            </a:r>
            <a:r>
              <a:rPr lang="en-US" sz="2000" dirty="0">
                <a:latin typeface="Arial" panose="020B0604020202020204" pitchFamily="34" charset="0"/>
                <a:cs typeface="Arial" panose="020B0604020202020204" pitchFamily="34" charset="0"/>
              </a:rPr>
              <a:t>line is </a:t>
            </a:r>
            <a:r>
              <a:rPr lang="en-US" sz="2000">
                <a:latin typeface="Arial" panose="020B0604020202020204" pitchFamily="34" charset="0"/>
                <a:cs typeface="Arial" panose="020B0604020202020204" pitchFamily="34" charset="0"/>
              </a:rPr>
              <a:t>a </a:t>
            </a:r>
            <a:r>
              <a:rPr lang="en-US" sz="2000" smtClean="0">
                <a:latin typeface="Arial" panose="020B0604020202020204" pitchFamily="34" charset="0"/>
                <a:cs typeface="Arial" panose="020B0604020202020204" pitchFamily="34" charset="0"/>
              </a:rPr>
              <a:t>two </a:t>
            </a:r>
            <a:r>
              <a:rPr lang="en-US" sz="2000" dirty="0">
                <a:latin typeface="Arial" panose="020B0604020202020204" pitchFamily="34" charset="0"/>
                <a:cs typeface="Arial" panose="020B0604020202020204" pitchFamily="34" charset="0"/>
              </a:rPr>
              <a:t>syllable sentence</a:t>
            </a:r>
            <a:r>
              <a:rPr lang="en-US" sz="2000" dirty="0" smtClean="0">
                <a:latin typeface="Arial" panose="020B0604020202020204" pitchFamily="34" charset="0"/>
                <a:cs typeface="Arial" panose="020B0604020202020204" pitchFamily="34" charset="0"/>
              </a:rPr>
              <a:t>. For example:</a:t>
            </a:r>
          </a:p>
          <a:p>
            <a:pPr algn="ctr"/>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					You </a:t>
            </a:r>
            <a:r>
              <a:rPr lang="en-US" sz="2000" dirty="0">
                <a:latin typeface="Arial" panose="020B0604020202020204" pitchFamily="34" charset="0"/>
                <a:cs typeface="Arial" panose="020B0604020202020204" pitchFamily="34" charset="0"/>
              </a:rPr>
              <a:t>pinch</a:t>
            </a:r>
          </a:p>
          <a:p>
            <a:r>
              <a:rPr lang="en-US" sz="2000" dirty="0">
                <a:latin typeface="Arial" panose="020B0604020202020204" pitchFamily="34" charset="0"/>
                <a:cs typeface="Arial" panose="020B0604020202020204" pitchFamily="34" charset="0"/>
              </a:rPr>
              <a:t>				     My stuff, my tops,</a:t>
            </a:r>
          </a:p>
          <a:p>
            <a:r>
              <a:rPr lang="en-US" sz="2000" dirty="0">
                <a:latin typeface="Arial" panose="020B0604020202020204" pitchFamily="34" charset="0"/>
                <a:cs typeface="Arial" panose="020B0604020202020204" pitchFamily="34" charset="0"/>
              </a:rPr>
              <a:t>				    Shampoo, my </a:t>
            </a:r>
            <a:r>
              <a:rPr lang="en-US" sz="2000" dirty="0" smtClean="0">
                <a:latin typeface="Arial" panose="020B0604020202020204" pitchFamily="34" charset="0"/>
                <a:cs typeface="Arial" panose="020B0604020202020204" pitchFamily="34" charset="0"/>
              </a:rPr>
              <a:t>iPhone X</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So, Sis, if friends you want to be –</a:t>
            </a:r>
          </a:p>
          <a:p>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Stop it!</a:t>
            </a:r>
          </a:p>
          <a:p>
            <a:pPr algn="ctr"/>
            <a:endParaRPr lang="en-US" sz="20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AAF4E30F-7602-0E41-BA6E-7334D3230D22}"/>
              </a:ext>
            </a:extLst>
          </p:cNvPr>
          <p:cNvSpPr txBox="1">
            <a:spLocks/>
          </p:cNvSpPr>
          <p:nvPr/>
        </p:nvSpPr>
        <p:spPr>
          <a:xfrm>
            <a:off x="497358" y="416344"/>
            <a:ext cx="8836742" cy="769193"/>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Arial" panose="020B0604020202020204" pitchFamily="34" charset="0"/>
                <a:cs typeface="Arial" panose="020B0604020202020204" pitchFamily="34" charset="0"/>
              </a:rPr>
              <a:t>Here are some verse forms you can try</a:t>
            </a:r>
            <a:endParaRPr lang="en-US" sz="32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A9E00CF-B450-8C4A-9552-9007A36F4393}"/>
              </a:ext>
            </a:extLst>
          </p:cNvPr>
          <p:cNvSpPr txBox="1"/>
          <p:nvPr/>
        </p:nvSpPr>
        <p:spPr>
          <a:xfrm>
            <a:off x="497358" y="800940"/>
            <a:ext cx="2877312" cy="861774"/>
          </a:xfrm>
          <a:prstGeom prst="rect">
            <a:avLst/>
          </a:prstGeom>
          <a:noFill/>
        </p:spPr>
        <p:txBody>
          <a:bodyPr wrap="square" rtlCol="0">
            <a:spAutoFit/>
          </a:bodyPr>
          <a:lstStyle/>
          <a:p>
            <a:endParaRPr lang="en-US" dirty="0"/>
          </a:p>
          <a:p>
            <a:r>
              <a:rPr lang="en-US" sz="3200" b="1" dirty="0" err="1" smtClean="0">
                <a:solidFill>
                  <a:srgbClr val="FF0000"/>
                </a:solidFill>
                <a:latin typeface="Arial" panose="020B0604020202020204" pitchFamily="34" charset="0"/>
                <a:cs typeface="Arial" panose="020B0604020202020204" pitchFamily="34" charset="0"/>
              </a:rPr>
              <a:t>Cinquain</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0722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521508" y="1958013"/>
            <a:ext cx="3904599" cy="1015663"/>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Repetition of vowel sounds in nearby syllables </a:t>
            </a:r>
            <a:r>
              <a:rPr lang="en-GB" sz="2000" dirty="0" smtClean="0">
                <a:latin typeface="Arial" panose="020B0604020202020204" pitchFamily="34" charset="0"/>
                <a:cs typeface="Arial" panose="020B0604020202020204" pitchFamily="34" charset="0"/>
              </a:rPr>
              <a:t>e.g. </a:t>
            </a:r>
            <a:r>
              <a:rPr lang="en-GB" sz="2000" i="1" dirty="0" smtClean="0">
                <a:latin typeface="Arial" panose="020B0604020202020204" pitchFamily="34" charset="0"/>
                <a:cs typeface="Arial" panose="020B0604020202020204" pitchFamily="34" charset="0"/>
              </a:rPr>
              <a:t>Try</a:t>
            </a:r>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to </a:t>
            </a:r>
            <a:r>
              <a:rPr lang="en-GB" sz="2000" i="1" dirty="0">
                <a:latin typeface="Arial" panose="020B0604020202020204" pitchFamily="34" charset="0"/>
                <a:cs typeface="Arial" panose="020B0604020202020204" pitchFamily="34" charset="0"/>
              </a:rPr>
              <a:t>light </a:t>
            </a:r>
            <a:r>
              <a:rPr lang="en-GB" sz="2000" dirty="0">
                <a:latin typeface="Arial" panose="020B0604020202020204" pitchFamily="34" charset="0"/>
                <a:cs typeface="Arial" panose="020B0604020202020204" pitchFamily="34" charset="0"/>
              </a:rPr>
              <a:t>the </a:t>
            </a:r>
            <a:r>
              <a:rPr lang="en-GB" sz="2000" i="1" dirty="0">
                <a:latin typeface="Arial" panose="020B0604020202020204" pitchFamily="34" charset="0"/>
                <a:cs typeface="Arial" panose="020B0604020202020204" pitchFamily="34" charset="0"/>
              </a:rPr>
              <a:t>fire</a:t>
            </a:r>
            <a:endParaRPr lang="en-GB" sz="2000" dirty="0">
              <a:latin typeface="Arial" panose="020B0604020202020204" pitchFamily="34" charset="0"/>
              <a:cs typeface="Arial" panose="020B0604020202020204" pitchFamily="34" charset="0"/>
            </a:endParaRPr>
          </a:p>
        </p:txBody>
      </p:sp>
      <p:sp>
        <p:nvSpPr>
          <p:cNvPr id="13" name="TextBox 12"/>
          <p:cNvSpPr txBox="1"/>
          <p:nvPr/>
        </p:nvSpPr>
        <p:spPr>
          <a:xfrm>
            <a:off x="7600167" y="4440002"/>
            <a:ext cx="3904599" cy="1323439"/>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Repetition of consonant sounds at the beginning words </a:t>
            </a:r>
            <a:r>
              <a:rPr lang="en-GB" sz="2000" dirty="0" smtClean="0">
                <a:latin typeface="Arial" panose="020B0604020202020204" pitchFamily="34" charset="0"/>
                <a:cs typeface="Arial" panose="020B0604020202020204" pitchFamily="34" charset="0"/>
              </a:rPr>
              <a:t>e.g. </a:t>
            </a:r>
            <a:r>
              <a:rPr lang="en-GB" sz="2000" i="1" dirty="0">
                <a:latin typeface="Arial" panose="020B0604020202020204" pitchFamily="34" charset="0"/>
                <a:cs typeface="Arial" panose="020B0604020202020204" pitchFamily="34" charset="0"/>
              </a:rPr>
              <a:t>Peter Piper picked a peck of pickled peppers</a:t>
            </a:r>
          </a:p>
        </p:txBody>
      </p:sp>
      <p:sp>
        <p:nvSpPr>
          <p:cNvPr id="3" name="TextBox 2">
            <a:extLst>
              <a:ext uri="{FF2B5EF4-FFF2-40B4-BE49-F238E27FC236}">
                <a16:creationId xmlns:a16="http://schemas.microsoft.com/office/drawing/2014/main" id="{2A9E00CF-B450-8C4A-9552-9007A36F4393}"/>
              </a:ext>
            </a:extLst>
          </p:cNvPr>
          <p:cNvSpPr txBox="1"/>
          <p:nvPr/>
        </p:nvSpPr>
        <p:spPr>
          <a:xfrm>
            <a:off x="357188" y="1030577"/>
            <a:ext cx="2877312" cy="861774"/>
          </a:xfrm>
          <a:prstGeom prst="rect">
            <a:avLst/>
          </a:prstGeom>
          <a:noFill/>
        </p:spPr>
        <p:txBody>
          <a:bodyPr wrap="square" rtlCol="0">
            <a:spAutoFit/>
          </a:bodyPr>
          <a:lstStyle/>
          <a:p>
            <a:endParaRPr lang="en-US" dirty="0"/>
          </a:p>
          <a:p>
            <a:r>
              <a:rPr lang="en-US" sz="3200" b="1" dirty="0">
                <a:solidFill>
                  <a:srgbClr val="FF0000"/>
                </a:solidFill>
                <a:latin typeface="Arial" panose="020B0604020202020204" pitchFamily="34" charset="0"/>
                <a:cs typeface="Arial" panose="020B0604020202020204" pitchFamily="34" charset="0"/>
              </a:rPr>
              <a:t>Metaphor</a:t>
            </a:r>
          </a:p>
        </p:txBody>
      </p:sp>
      <p:sp>
        <p:nvSpPr>
          <p:cNvPr id="9" name="TextBox 8">
            <a:extLst>
              <a:ext uri="{FF2B5EF4-FFF2-40B4-BE49-F238E27FC236}">
                <a16:creationId xmlns:a16="http://schemas.microsoft.com/office/drawing/2014/main" id="{140ACC48-345E-0B4B-AD94-8E441BFAC9C7}"/>
              </a:ext>
            </a:extLst>
          </p:cNvPr>
          <p:cNvSpPr txBox="1"/>
          <p:nvPr/>
        </p:nvSpPr>
        <p:spPr>
          <a:xfrm>
            <a:off x="357188" y="3849396"/>
            <a:ext cx="3291840" cy="584775"/>
          </a:xfrm>
          <a:prstGeom prst="rect">
            <a:avLst/>
          </a:prstGeom>
          <a:noFill/>
        </p:spPr>
        <p:txBody>
          <a:bodyPr wrap="square" rtlCol="0">
            <a:spAutoFit/>
          </a:bodyPr>
          <a:lstStyle/>
          <a:p>
            <a:r>
              <a:rPr lang="en-US" sz="3200" b="1" dirty="0" smtClean="0">
                <a:solidFill>
                  <a:srgbClr val="50BEF0"/>
                </a:solidFill>
                <a:latin typeface="Arial" panose="020B0604020202020204" pitchFamily="34" charset="0"/>
                <a:cs typeface="Arial" panose="020B0604020202020204" pitchFamily="34" charset="0"/>
              </a:rPr>
              <a:t>Simile</a:t>
            </a:r>
            <a:endParaRPr lang="en-US" sz="3200" b="1" dirty="0">
              <a:solidFill>
                <a:srgbClr val="50BEF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601D119-523B-46A0-9CA9-5D7CF9142017}"/>
              </a:ext>
            </a:extLst>
          </p:cNvPr>
          <p:cNvSpPr txBox="1"/>
          <p:nvPr/>
        </p:nvSpPr>
        <p:spPr>
          <a:xfrm>
            <a:off x="7521509" y="3770809"/>
            <a:ext cx="3034273" cy="584775"/>
          </a:xfrm>
          <a:prstGeom prst="rect">
            <a:avLst/>
          </a:prstGeom>
          <a:noFill/>
        </p:spPr>
        <p:txBody>
          <a:bodyPr wrap="square" rtlCol="0">
            <a:spAutoFit/>
          </a:bodyPr>
          <a:lstStyle/>
          <a:p>
            <a:r>
              <a:rPr lang="en-GB" sz="3200" b="1" dirty="0">
                <a:solidFill>
                  <a:srgbClr val="FF0000"/>
                </a:solidFill>
                <a:latin typeface="Arial" panose="020B0604020202020204" pitchFamily="34" charset="0"/>
                <a:cs typeface="Arial" panose="020B0604020202020204" pitchFamily="34" charset="0"/>
              </a:rPr>
              <a:t>Alliteration</a:t>
            </a:r>
          </a:p>
        </p:txBody>
      </p:sp>
      <p:sp>
        <p:nvSpPr>
          <p:cNvPr id="5" name="TextBox 4">
            <a:extLst>
              <a:ext uri="{FF2B5EF4-FFF2-40B4-BE49-F238E27FC236}">
                <a16:creationId xmlns:a16="http://schemas.microsoft.com/office/drawing/2014/main" id="{59D1F716-5498-4F61-9CE9-08E92FB34B73}"/>
              </a:ext>
            </a:extLst>
          </p:cNvPr>
          <p:cNvSpPr txBox="1"/>
          <p:nvPr/>
        </p:nvSpPr>
        <p:spPr>
          <a:xfrm>
            <a:off x="7521509" y="1244551"/>
            <a:ext cx="3352800" cy="584775"/>
          </a:xfrm>
          <a:prstGeom prst="rect">
            <a:avLst/>
          </a:prstGeom>
          <a:noFill/>
        </p:spPr>
        <p:txBody>
          <a:bodyPr wrap="square" rtlCol="0">
            <a:spAutoFit/>
          </a:bodyPr>
          <a:lstStyle/>
          <a:p>
            <a:r>
              <a:rPr lang="en-GB" sz="3200" b="1" dirty="0">
                <a:solidFill>
                  <a:srgbClr val="50BEF0"/>
                </a:solidFill>
                <a:latin typeface="Arial" panose="020B0604020202020204" pitchFamily="34" charset="0"/>
                <a:cs typeface="Arial" panose="020B0604020202020204" pitchFamily="34" charset="0"/>
              </a:rPr>
              <a:t>Assonance</a:t>
            </a:r>
          </a:p>
        </p:txBody>
      </p:sp>
      <p:sp>
        <p:nvSpPr>
          <p:cNvPr id="6" name="TextBox 5">
            <a:extLst>
              <a:ext uri="{FF2B5EF4-FFF2-40B4-BE49-F238E27FC236}">
                <a16:creationId xmlns:a16="http://schemas.microsoft.com/office/drawing/2014/main" id="{D548E31C-CD9F-4F3D-887F-384A3176F2B7}"/>
              </a:ext>
            </a:extLst>
          </p:cNvPr>
          <p:cNvSpPr txBox="1"/>
          <p:nvPr/>
        </p:nvSpPr>
        <p:spPr>
          <a:xfrm>
            <a:off x="357188" y="1994820"/>
            <a:ext cx="6314885" cy="1323439"/>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 metaphor is a way of describing someone or something as if they are, literally, something else. For example: “You are my sunshine” or “The boat moved slowly on the mirror of the lake”.</a:t>
            </a:r>
          </a:p>
        </p:txBody>
      </p:sp>
      <p:sp>
        <p:nvSpPr>
          <p:cNvPr id="7" name="TextBox 6">
            <a:extLst>
              <a:ext uri="{FF2B5EF4-FFF2-40B4-BE49-F238E27FC236}">
                <a16:creationId xmlns:a16="http://schemas.microsoft.com/office/drawing/2014/main" id="{187DE6AB-5A0F-409E-BF9B-388457B8DD87}"/>
              </a:ext>
            </a:extLst>
          </p:cNvPr>
          <p:cNvSpPr txBox="1"/>
          <p:nvPr/>
        </p:nvSpPr>
        <p:spPr>
          <a:xfrm>
            <a:off x="357188" y="4483422"/>
            <a:ext cx="6115050" cy="1631216"/>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 simile is a way of describing someone or something by direct comparison, using the words “like” or “as”. For example: “You are like a ray of sunshine to me. Or The lake was as still as a mirror”.</a:t>
            </a:r>
          </a:p>
          <a:p>
            <a:endParaRPr lang="en-GB" sz="2000" dirty="0"/>
          </a:p>
        </p:txBody>
      </p:sp>
      <p:sp>
        <p:nvSpPr>
          <p:cNvPr id="11" name="Title 1">
            <a:extLst>
              <a:ext uri="{FF2B5EF4-FFF2-40B4-BE49-F238E27FC236}">
                <a16:creationId xmlns:a16="http://schemas.microsoft.com/office/drawing/2014/main" id="{AAF4E30F-7602-0E41-BA6E-7334D3230D22}"/>
              </a:ext>
            </a:extLst>
          </p:cNvPr>
          <p:cNvSpPr txBox="1">
            <a:spLocks/>
          </p:cNvSpPr>
          <p:nvPr/>
        </p:nvSpPr>
        <p:spPr>
          <a:xfrm>
            <a:off x="361167" y="380412"/>
            <a:ext cx="8836742" cy="769193"/>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Arial" panose="020B0604020202020204" pitchFamily="34" charset="0"/>
                <a:cs typeface="Arial" panose="020B0604020202020204" pitchFamily="34" charset="0"/>
              </a:rPr>
              <a:t>Here are some verse techniques you can try</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171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672"/>
            <a:ext cx="12192000" cy="7962335"/>
          </a:xfrm>
          <a:prstGeom prst="rect">
            <a:avLst/>
          </a:prstGeom>
        </p:spPr>
      </p:pic>
    </p:spTree>
    <p:extLst>
      <p:ext uri="{BB962C8B-B14F-4D97-AF65-F5344CB8AC3E}">
        <p14:creationId xmlns:p14="http://schemas.microsoft.com/office/powerpoint/2010/main" val="2922457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solidFill>
                  <a:schemeClr val="bg1"/>
                </a:solidFill>
              </a:rPr>
              <a:t>How to enter</a:t>
            </a:r>
          </a:p>
        </p:txBody>
      </p:sp>
      <p:sp>
        <p:nvSpPr>
          <p:cNvPr id="6" name="TextBox 5"/>
          <p:cNvSpPr txBox="1"/>
          <p:nvPr/>
        </p:nvSpPr>
        <p:spPr>
          <a:xfrm>
            <a:off x="415601" y="1002317"/>
            <a:ext cx="6443564" cy="5262979"/>
          </a:xfrm>
          <a:prstGeom prst="rect">
            <a:avLst/>
          </a:prstGeom>
          <a:noFill/>
        </p:spPr>
        <p:txBody>
          <a:bodyPr wrap="square" rtlCol="0">
            <a:spAutoFit/>
          </a:bodyPr>
          <a:lstStyle/>
          <a:p>
            <a:pPr marL="380990" indent="-380990" defTabSz="1219170">
              <a:buClr>
                <a:srgbClr val="000000"/>
              </a:buClr>
              <a:buFont typeface="Wingdings" panose="05000000000000000000" pitchFamily="2" charset="2"/>
              <a:buChar char="q"/>
            </a:pPr>
            <a:endParaRPr lang="en-GB" sz="2400" kern="0" dirty="0">
              <a:solidFill>
                <a:prstClr val="black"/>
              </a:solidFill>
              <a:latin typeface="Arial"/>
              <a:cs typeface="Arial"/>
              <a:sym typeface="Arial"/>
            </a:endParaRPr>
          </a:p>
          <a:p>
            <a:pPr defTabSz="1219170">
              <a:buClr>
                <a:srgbClr val="000000"/>
              </a:buClr>
            </a:pPr>
            <a:r>
              <a:rPr lang="en-GB" sz="2400" kern="0" dirty="0">
                <a:solidFill>
                  <a:prstClr val="black"/>
                </a:solidFill>
                <a:latin typeface="Arial"/>
                <a:cs typeface="Arial"/>
                <a:sym typeface="Arial"/>
              </a:rPr>
              <a:t>Send your poem with your </a:t>
            </a:r>
            <a:r>
              <a:rPr lang="en-GB" sz="2400" b="1" kern="0" dirty="0">
                <a:solidFill>
                  <a:prstClr val="black"/>
                </a:solidFill>
                <a:latin typeface="Arial"/>
                <a:cs typeface="Arial"/>
                <a:sym typeface="Arial"/>
              </a:rPr>
              <a:t>name</a:t>
            </a:r>
            <a:r>
              <a:rPr lang="en-GB" sz="2400" kern="0" dirty="0">
                <a:solidFill>
                  <a:prstClr val="black"/>
                </a:solidFill>
                <a:latin typeface="Arial"/>
                <a:cs typeface="Arial"/>
                <a:sym typeface="Arial"/>
              </a:rPr>
              <a:t>, </a:t>
            </a:r>
            <a:r>
              <a:rPr lang="en-GB" sz="2400" b="1" kern="0" dirty="0">
                <a:solidFill>
                  <a:prstClr val="black"/>
                </a:solidFill>
                <a:latin typeface="Arial"/>
                <a:cs typeface="Arial"/>
                <a:sym typeface="Arial"/>
              </a:rPr>
              <a:t>age</a:t>
            </a:r>
            <a:r>
              <a:rPr lang="en-GB" sz="2400" kern="0" dirty="0">
                <a:solidFill>
                  <a:prstClr val="black"/>
                </a:solidFill>
                <a:latin typeface="Arial"/>
                <a:cs typeface="Arial"/>
                <a:sym typeface="Arial"/>
              </a:rPr>
              <a:t>, </a:t>
            </a:r>
            <a:r>
              <a:rPr lang="en-GB" sz="2400" b="1" kern="0" dirty="0">
                <a:solidFill>
                  <a:prstClr val="black"/>
                </a:solidFill>
                <a:latin typeface="Arial"/>
                <a:cs typeface="Arial"/>
                <a:sym typeface="Arial"/>
              </a:rPr>
              <a:t>school</a:t>
            </a:r>
            <a:r>
              <a:rPr lang="en-GB" sz="2400" kern="0" dirty="0">
                <a:solidFill>
                  <a:prstClr val="black"/>
                </a:solidFill>
                <a:latin typeface="Arial"/>
                <a:cs typeface="Arial"/>
                <a:sym typeface="Arial"/>
              </a:rPr>
              <a:t> and </a:t>
            </a:r>
            <a:r>
              <a:rPr lang="en-GB" sz="2400" b="1" kern="0" dirty="0">
                <a:solidFill>
                  <a:prstClr val="black"/>
                </a:solidFill>
                <a:latin typeface="Arial"/>
                <a:cs typeface="Arial"/>
                <a:sym typeface="Arial"/>
              </a:rPr>
              <a:t>location </a:t>
            </a:r>
            <a:r>
              <a:rPr lang="en-GB" sz="2400" kern="0" dirty="0">
                <a:solidFill>
                  <a:prstClr val="black"/>
                </a:solidFill>
                <a:latin typeface="Arial"/>
                <a:cs typeface="Arial"/>
                <a:sym typeface="Arial"/>
              </a:rPr>
              <a:t>to:</a:t>
            </a:r>
          </a:p>
          <a:p>
            <a:pPr defTabSz="1219170">
              <a:buClr>
                <a:srgbClr val="000000"/>
              </a:buClr>
            </a:pPr>
            <a:r>
              <a:rPr lang="en-GB" sz="2400" b="1" kern="0" dirty="0">
                <a:solidFill>
                  <a:prstClr val="black"/>
                </a:solidFill>
                <a:latin typeface="Arial"/>
                <a:cs typeface="Arial"/>
                <a:sym typeface="Arial"/>
                <a:hlinkClick r:id="rId3"/>
              </a:rPr>
              <a:t>WordsofUnity@fourcommunications.com</a:t>
            </a:r>
            <a:r>
              <a:rPr lang="en-GB" sz="2400" b="1" kern="0" dirty="0">
                <a:solidFill>
                  <a:prstClr val="black"/>
                </a:solidFill>
                <a:latin typeface="Arial"/>
                <a:cs typeface="Arial"/>
                <a:sym typeface="Arial"/>
              </a:rPr>
              <a:t> </a:t>
            </a:r>
          </a:p>
          <a:p>
            <a:pPr defTabSz="1219170">
              <a:buClr>
                <a:srgbClr val="000000"/>
              </a:buClr>
            </a:pPr>
            <a:endParaRPr lang="en-GB" sz="2400" kern="0" dirty="0">
              <a:solidFill>
                <a:prstClr val="black"/>
              </a:solidFill>
              <a:latin typeface="Arial"/>
              <a:cs typeface="Arial"/>
              <a:sym typeface="Arial"/>
            </a:endParaRPr>
          </a:p>
          <a:p>
            <a:pPr defTabSz="1219170">
              <a:buClr>
                <a:srgbClr val="000000"/>
              </a:buClr>
            </a:pPr>
            <a:r>
              <a:rPr lang="en-GB" sz="2400" kern="0" dirty="0">
                <a:solidFill>
                  <a:prstClr val="black"/>
                </a:solidFill>
                <a:latin typeface="Arial"/>
                <a:cs typeface="Arial"/>
                <a:sym typeface="Arial"/>
              </a:rPr>
              <a:t>Or you can post it to:</a:t>
            </a:r>
          </a:p>
          <a:p>
            <a:pPr defTabSz="1219170">
              <a:buClr>
                <a:srgbClr val="000000"/>
              </a:buClr>
            </a:pPr>
            <a:r>
              <a:rPr lang="en-GB" sz="2400" i="1" kern="0" dirty="0">
                <a:solidFill>
                  <a:prstClr val="black"/>
                </a:solidFill>
                <a:latin typeface="Arial"/>
                <a:cs typeface="Arial"/>
                <a:sym typeface="Arial"/>
              </a:rPr>
              <a:t>Words of Unity</a:t>
            </a:r>
          </a:p>
          <a:p>
            <a:pPr defTabSz="1219170">
              <a:buClr>
                <a:srgbClr val="000000"/>
              </a:buClr>
            </a:pPr>
            <a:r>
              <a:rPr lang="en-GB" sz="2400" i="1" kern="0" dirty="0">
                <a:solidFill>
                  <a:prstClr val="black"/>
                </a:solidFill>
                <a:latin typeface="Arial"/>
                <a:cs typeface="Arial"/>
                <a:sym typeface="Arial"/>
              </a:rPr>
              <a:t>Four Communications</a:t>
            </a:r>
          </a:p>
          <a:p>
            <a:pPr defTabSz="1219170">
              <a:buClr>
                <a:srgbClr val="000000"/>
              </a:buClr>
            </a:pPr>
            <a:r>
              <a:rPr lang="en-GB" sz="2400" i="1" kern="0" dirty="0">
                <a:solidFill>
                  <a:prstClr val="black"/>
                </a:solidFill>
                <a:latin typeface="Arial"/>
                <a:cs typeface="Arial"/>
                <a:sym typeface="Arial"/>
              </a:rPr>
              <a:t>20 St Thomas Street</a:t>
            </a:r>
          </a:p>
          <a:p>
            <a:pPr defTabSz="1219170">
              <a:buClr>
                <a:srgbClr val="000000"/>
              </a:buClr>
            </a:pPr>
            <a:r>
              <a:rPr lang="en-GB" sz="2400" i="1" kern="0" dirty="0">
                <a:solidFill>
                  <a:prstClr val="black"/>
                </a:solidFill>
                <a:latin typeface="Arial"/>
                <a:cs typeface="Arial"/>
                <a:sym typeface="Arial"/>
              </a:rPr>
              <a:t>London SE1 9BF</a:t>
            </a:r>
          </a:p>
          <a:p>
            <a:pPr defTabSz="1219170">
              <a:buClr>
                <a:srgbClr val="000000"/>
              </a:buClr>
            </a:pPr>
            <a:endParaRPr lang="en-GB" sz="2400" kern="0" dirty="0">
              <a:solidFill>
                <a:srgbClr val="000000"/>
              </a:solidFill>
              <a:latin typeface="Arial"/>
              <a:cs typeface="Arial"/>
              <a:sym typeface="Arial"/>
            </a:endParaRPr>
          </a:p>
          <a:p>
            <a:pPr defTabSz="1219170">
              <a:buClr>
                <a:srgbClr val="000000"/>
              </a:buClr>
            </a:pPr>
            <a:r>
              <a:rPr lang="en-GB" sz="2400" kern="0" dirty="0">
                <a:solidFill>
                  <a:prstClr val="black"/>
                </a:solidFill>
                <a:latin typeface="Arial"/>
                <a:cs typeface="Arial"/>
                <a:sym typeface="Arial"/>
              </a:rPr>
              <a:t>Enter by </a:t>
            </a:r>
            <a:r>
              <a:rPr lang="en-GB" sz="2400" b="1" kern="0" dirty="0">
                <a:solidFill>
                  <a:prstClr val="black"/>
                </a:solidFill>
                <a:latin typeface="Arial"/>
                <a:cs typeface="Arial"/>
                <a:sym typeface="Arial"/>
              </a:rPr>
              <a:t>28</a:t>
            </a:r>
            <a:r>
              <a:rPr lang="en-GB" sz="2400" kern="0" dirty="0">
                <a:solidFill>
                  <a:prstClr val="black"/>
                </a:solidFill>
                <a:latin typeface="Arial"/>
                <a:cs typeface="Arial"/>
                <a:sym typeface="Arial"/>
              </a:rPr>
              <a:t> </a:t>
            </a:r>
            <a:r>
              <a:rPr lang="en-GB" sz="2400" b="1" kern="0" dirty="0">
                <a:solidFill>
                  <a:prstClr val="black"/>
                </a:solidFill>
                <a:latin typeface="Arial"/>
                <a:cs typeface="Arial"/>
                <a:sym typeface="Arial"/>
              </a:rPr>
              <a:t>February 2020 </a:t>
            </a:r>
            <a:r>
              <a:rPr lang="en-US" sz="2400" kern="0" dirty="0">
                <a:solidFill>
                  <a:prstClr val="black"/>
                </a:solidFill>
                <a:latin typeface="Arial"/>
                <a:cs typeface="Arial"/>
                <a:sym typeface="Arial"/>
              </a:rPr>
              <a:t>for your chance to win </a:t>
            </a:r>
            <a:r>
              <a:rPr lang="en-US" sz="2400" b="1" kern="0" dirty="0">
                <a:solidFill>
                  <a:prstClr val="black"/>
                </a:solidFill>
                <a:latin typeface="Arial"/>
                <a:cs typeface="Arial"/>
                <a:sym typeface="Arial"/>
              </a:rPr>
              <a:t>£100 </a:t>
            </a:r>
            <a:r>
              <a:rPr lang="en-US" sz="2400" kern="0" dirty="0">
                <a:solidFill>
                  <a:prstClr val="black"/>
                </a:solidFill>
                <a:latin typeface="Arial"/>
                <a:cs typeface="Arial"/>
                <a:sym typeface="Arial"/>
              </a:rPr>
              <a:t>of vouchers and </a:t>
            </a:r>
            <a:r>
              <a:rPr lang="en-US" sz="2400" b="1" kern="0" dirty="0">
                <a:solidFill>
                  <a:prstClr val="black"/>
                </a:solidFill>
                <a:latin typeface="Arial"/>
                <a:cs typeface="Arial"/>
                <a:sym typeface="Arial"/>
              </a:rPr>
              <a:t>£500 </a:t>
            </a:r>
            <a:r>
              <a:rPr lang="en-US" sz="2400" kern="0" dirty="0">
                <a:solidFill>
                  <a:prstClr val="black"/>
                </a:solidFill>
                <a:latin typeface="Arial"/>
                <a:cs typeface="Arial"/>
                <a:sym typeface="Arial"/>
              </a:rPr>
              <a:t>of supplies for </a:t>
            </a:r>
            <a:r>
              <a:rPr lang="en-US" sz="2400" kern="0" dirty="0" smtClean="0">
                <a:solidFill>
                  <a:prstClr val="black"/>
                </a:solidFill>
                <a:latin typeface="Arial"/>
                <a:cs typeface="Arial"/>
                <a:sym typeface="Arial"/>
              </a:rPr>
              <a:t>your </a:t>
            </a:r>
            <a:r>
              <a:rPr lang="en-US" sz="2400" kern="0" dirty="0">
                <a:solidFill>
                  <a:prstClr val="black"/>
                </a:solidFill>
                <a:latin typeface="Arial"/>
                <a:cs typeface="Arial"/>
                <a:sym typeface="Arial"/>
              </a:rPr>
              <a:t>school community. </a:t>
            </a:r>
            <a:endParaRPr lang="en-GB" sz="2400" kern="0" dirty="0">
              <a:solidFill>
                <a:prstClr val="black"/>
              </a:solidFill>
              <a:latin typeface="Arial"/>
              <a:cs typeface="Arial"/>
              <a:sym typeface="Aria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536"/>
          <a:stretch/>
        </p:blipFill>
        <p:spPr>
          <a:xfrm>
            <a:off x="6990735" y="1007634"/>
            <a:ext cx="5201266" cy="4939829"/>
          </a:xfrm>
          <a:prstGeom prst="rect">
            <a:avLst/>
          </a:prstGeom>
        </p:spPr>
      </p:pic>
    </p:spTree>
    <p:extLst>
      <p:ext uri="{BB962C8B-B14F-4D97-AF65-F5344CB8AC3E}">
        <p14:creationId xmlns:p14="http://schemas.microsoft.com/office/powerpoint/2010/main" val="40659872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156"/>
            <a:ext cx="12192000" cy="7962335"/>
          </a:xfrm>
          <a:prstGeom prst="rect">
            <a:avLst/>
          </a:prstGeom>
        </p:spPr>
      </p:pic>
    </p:spTree>
    <p:extLst>
      <p:ext uri="{BB962C8B-B14F-4D97-AF65-F5344CB8AC3E}">
        <p14:creationId xmlns:p14="http://schemas.microsoft.com/office/powerpoint/2010/main" val="2319399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738"/>
            <a:ext cx="10515600" cy="998211"/>
          </a:xfrm>
        </p:spPr>
        <p:txBody>
          <a:bodyPr>
            <a:normAutofit/>
          </a:bodyPr>
          <a:lstStyle/>
          <a:p>
            <a:r>
              <a:rPr lang="en-GB" sz="3200" b="1" dirty="0" smtClean="0">
                <a:latin typeface="Arial" panose="020B0604020202020204" pitchFamily="34" charset="0"/>
                <a:cs typeface="Arial" panose="020B0604020202020204" pitchFamily="34" charset="0"/>
              </a:rPr>
              <a:t>Learning outcomes: skills development </a:t>
            </a:r>
            <a:endParaRPr lang="en-GB" sz="32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1402624-68B0-4E2F-81FC-B2716153B61A}"/>
              </a:ext>
            </a:extLst>
          </p:cNvPr>
          <p:cNvSpPr txBox="1"/>
          <p:nvPr/>
        </p:nvSpPr>
        <p:spPr>
          <a:xfrm>
            <a:off x="1167326" y="1060819"/>
            <a:ext cx="4648200" cy="2677656"/>
          </a:xfrm>
          <a:prstGeom prst="rect">
            <a:avLst/>
          </a:prstGeom>
          <a:solidFill>
            <a:srgbClr val="00B0F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GB" sz="2400" b="1" dirty="0" smtClean="0">
                <a:latin typeface="Arial" panose="020B0604020202020204" pitchFamily="34" charset="0"/>
                <a:cs typeface="Arial" panose="020B0604020202020204" pitchFamily="34" charset="0"/>
              </a:rPr>
              <a:t>Collaborating</a:t>
            </a:r>
          </a:p>
          <a:p>
            <a:pPr marL="342900" lvl="0" indent="-342900">
              <a:buFont typeface="Arial" panose="020B0604020202020204" pitchFamily="34" charset="0"/>
              <a:buChar char="•"/>
            </a:pPr>
            <a:r>
              <a:rPr lang="en-GB" sz="2400" dirty="0" smtClean="0">
                <a:latin typeface="Arial" panose="020B0604020202020204" pitchFamily="34" charset="0"/>
                <a:cs typeface="Arial" panose="020B0604020202020204" pitchFamily="34" charset="0"/>
              </a:rPr>
              <a:t>Sustaining </a:t>
            </a:r>
            <a:r>
              <a:rPr lang="en-GB" sz="2400" dirty="0">
                <a:latin typeface="Arial" panose="020B0604020202020204" pitchFamily="34" charset="0"/>
                <a:cs typeface="Arial" panose="020B0604020202020204" pitchFamily="34" charset="0"/>
              </a:rPr>
              <a:t>focus on purpose and outcome of </a:t>
            </a:r>
            <a:r>
              <a:rPr lang="en-GB" sz="2400" dirty="0" smtClean="0">
                <a:latin typeface="Arial" panose="020B0604020202020204" pitchFamily="34" charset="0"/>
                <a:cs typeface="Arial" panose="020B0604020202020204" pitchFamily="34" charset="0"/>
              </a:rPr>
              <a:t>task</a:t>
            </a:r>
          </a:p>
          <a:p>
            <a:pPr marL="342900" lvl="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a:t>
            </a:r>
            <a:r>
              <a:rPr lang="en-GB" sz="2400" dirty="0" smtClean="0">
                <a:latin typeface="Arial" panose="020B0604020202020204" pitchFamily="34" charset="0"/>
                <a:cs typeface="Arial" panose="020B0604020202020204" pitchFamily="34" charset="0"/>
              </a:rPr>
              <a:t>nitiating </a:t>
            </a:r>
            <a:r>
              <a:rPr lang="en-GB" sz="2400" dirty="0">
                <a:latin typeface="Arial" panose="020B0604020202020204" pitchFamily="34" charset="0"/>
                <a:cs typeface="Arial" panose="020B0604020202020204" pitchFamily="34" charset="0"/>
              </a:rPr>
              <a:t>and </a:t>
            </a:r>
            <a:r>
              <a:rPr lang="en-GB" sz="2400" dirty="0" smtClean="0">
                <a:latin typeface="Arial" panose="020B0604020202020204" pitchFamily="34" charset="0"/>
                <a:cs typeface="Arial" panose="020B0604020202020204" pitchFamily="34" charset="0"/>
              </a:rPr>
              <a:t>adapting</a:t>
            </a:r>
          </a:p>
          <a:p>
            <a:pPr marL="342900" lvl="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E</a:t>
            </a:r>
            <a:r>
              <a:rPr lang="en-GB" sz="2400" dirty="0" smtClean="0">
                <a:latin typeface="Arial" panose="020B0604020202020204" pitchFamily="34" charset="0"/>
                <a:cs typeface="Arial" panose="020B0604020202020204" pitchFamily="34" charset="0"/>
              </a:rPr>
              <a:t>ncouraging </a:t>
            </a:r>
            <a:r>
              <a:rPr lang="en-GB" sz="2400" dirty="0">
                <a:latin typeface="Arial" panose="020B0604020202020204" pitchFamily="34" charset="0"/>
                <a:cs typeface="Arial" panose="020B0604020202020204" pitchFamily="34" charset="0"/>
              </a:rPr>
              <a:t>and sustaining others’  </a:t>
            </a:r>
            <a:r>
              <a:rPr lang="en-GB" sz="2400" dirty="0" smtClean="0">
                <a:latin typeface="Arial" panose="020B0604020202020204" pitchFamily="34" charset="0"/>
                <a:cs typeface="Arial" panose="020B0604020202020204" pitchFamily="34" charset="0"/>
              </a:rPr>
              <a:t>contributions</a:t>
            </a:r>
          </a:p>
          <a:p>
            <a:pPr marL="342900" lvl="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1402624-68B0-4E2F-81FC-B2716153B61A}"/>
              </a:ext>
            </a:extLst>
          </p:cNvPr>
          <p:cNvSpPr txBox="1"/>
          <p:nvPr/>
        </p:nvSpPr>
        <p:spPr>
          <a:xfrm>
            <a:off x="6356014" y="1075685"/>
            <a:ext cx="4648200" cy="2677656"/>
          </a:xfrm>
          <a:prstGeom prst="rect">
            <a:avLst/>
          </a:prstGeom>
          <a:solidFill>
            <a:srgbClr val="00B0F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GB" sz="2400" b="1" dirty="0" smtClean="0">
                <a:latin typeface="Arial" panose="020B0604020202020204" pitchFamily="34" charset="0"/>
                <a:cs typeface="Arial" panose="020B0604020202020204" pitchFamily="34" charset="0"/>
              </a:rPr>
              <a:t>Speaking &amp; listening</a:t>
            </a:r>
          </a:p>
          <a:p>
            <a:pPr marL="342900" lvl="0" indent="-342900">
              <a:buFont typeface="Arial" panose="020B0604020202020204" pitchFamily="34" charset="0"/>
              <a:buChar char="•"/>
            </a:pPr>
            <a:r>
              <a:rPr lang="en-GB" sz="2400" dirty="0" smtClean="0">
                <a:latin typeface="Arial" panose="020B0604020202020204" pitchFamily="34" charset="0"/>
                <a:cs typeface="Arial" panose="020B0604020202020204" pitchFamily="34" charset="0"/>
              </a:rPr>
              <a:t>Describing</a:t>
            </a:r>
            <a:r>
              <a:rPr lang="en-GB" sz="2400" dirty="0">
                <a:latin typeface="Arial" panose="020B0604020202020204" pitchFamily="34" charset="0"/>
                <a:cs typeface="Arial" panose="020B0604020202020204" pitchFamily="34" charset="0"/>
              </a:rPr>
              <a:t>, predicting, </a:t>
            </a:r>
            <a:r>
              <a:rPr lang="en-GB" sz="2400" dirty="0" smtClean="0">
                <a:latin typeface="Arial" panose="020B0604020202020204" pitchFamily="34" charset="0"/>
                <a:cs typeface="Arial" panose="020B0604020202020204" pitchFamily="34" charset="0"/>
              </a:rPr>
              <a:t>reflecting</a:t>
            </a:r>
          </a:p>
          <a:p>
            <a:pPr marL="342900" lvl="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B</a:t>
            </a:r>
            <a:r>
              <a:rPr lang="en-GB" sz="2400" dirty="0" smtClean="0">
                <a:latin typeface="Arial" panose="020B0604020202020204" pitchFamily="34" charset="0"/>
                <a:cs typeface="Arial" panose="020B0604020202020204" pitchFamily="34" charset="0"/>
              </a:rPr>
              <a:t>uilding </a:t>
            </a:r>
            <a:r>
              <a:rPr lang="en-GB" sz="2400" dirty="0">
                <a:latin typeface="Arial" panose="020B0604020202020204" pitchFamily="34" charset="0"/>
                <a:cs typeface="Arial" panose="020B0604020202020204" pitchFamily="34" charset="0"/>
              </a:rPr>
              <a:t>on others responses and </a:t>
            </a:r>
            <a:r>
              <a:rPr lang="en-GB" sz="2400" dirty="0" smtClean="0">
                <a:latin typeface="Arial" panose="020B0604020202020204" pitchFamily="34" charset="0"/>
                <a:cs typeface="Arial" panose="020B0604020202020204" pitchFamily="34" charset="0"/>
              </a:rPr>
              <a:t>ideas</a:t>
            </a:r>
          </a:p>
          <a:p>
            <a:pPr marL="342900" lvl="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a:t>
            </a:r>
            <a:r>
              <a:rPr lang="en-GB" sz="2400" dirty="0" smtClean="0">
                <a:latin typeface="Arial" panose="020B0604020202020204" pitchFamily="34" charset="0"/>
                <a:cs typeface="Arial" panose="020B0604020202020204" pitchFamily="34" charset="0"/>
              </a:rPr>
              <a:t>greeing </a:t>
            </a:r>
            <a:r>
              <a:rPr lang="en-GB" sz="2400" dirty="0">
                <a:latin typeface="Arial" panose="020B0604020202020204" pitchFamily="34" charset="0"/>
                <a:cs typeface="Arial" panose="020B0604020202020204" pitchFamily="34" charset="0"/>
              </a:rPr>
              <a:t>or disagreeing with </a:t>
            </a:r>
            <a:r>
              <a:rPr lang="en-GB" sz="2400" dirty="0" smtClean="0">
                <a:latin typeface="Arial" panose="020B0604020202020204" pitchFamily="34" charset="0"/>
                <a:cs typeface="Arial" panose="020B0604020202020204" pitchFamily="34" charset="0"/>
              </a:rPr>
              <a:t>others</a:t>
            </a:r>
            <a:endParaRPr lang="en-GB"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1402624-68B0-4E2F-81FC-B2716153B61A}"/>
              </a:ext>
            </a:extLst>
          </p:cNvPr>
          <p:cNvSpPr txBox="1"/>
          <p:nvPr/>
        </p:nvSpPr>
        <p:spPr>
          <a:xfrm>
            <a:off x="3476423" y="3878561"/>
            <a:ext cx="4998729" cy="2677656"/>
          </a:xfrm>
          <a:prstGeom prst="rect">
            <a:avLst/>
          </a:prstGeom>
          <a:solidFill>
            <a:srgbClr val="DC0D15"/>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GB" sz="2400" b="1" dirty="0" smtClean="0">
                <a:latin typeface="Arial" panose="020B0604020202020204" pitchFamily="34" charset="0"/>
                <a:cs typeface="Arial" panose="020B0604020202020204" pitchFamily="34" charset="0"/>
              </a:rPr>
              <a:t>Performance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a:t>
            </a:r>
            <a:r>
              <a:rPr lang="en-US" sz="2400" dirty="0" smtClean="0">
                <a:latin typeface="Arial" panose="020B0604020202020204" pitchFamily="34" charset="0"/>
                <a:cs typeface="Arial" panose="020B0604020202020204" pitchFamily="34" charset="0"/>
              </a:rPr>
              <a:t>cript </a:t>
            </a:r>
            <a:r>
              <a:rPr lang="en-US" sz="2400" dirty="0">
                <a:latin typeface="Arial" panose="020B0604020202020204" pitchFamily="34" charset="0"/>
                <a:cs typeface="Arial" panose="020B0604020202020204" pitchFamily="34" charset="0"/>
              </a:rPr>
              <a:t>learned by </a:t>
            </a:r>
            <a:r>
              <a:rPr lang="en-US" sz="2400" dirty="0" smtClean="0">
                <a:latin typeface="Arial" panose="020B0604020202020204" pitchFamily="34" charset="0"/>
                <a:cs typeface="Arial" panose="020B0604020202020204" pitchFamily="34" charset="0"/>
              </a:rPr>
              <a:t>heart</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Vocal </a:t>
            </a:r>
            <a:r>
              <a:rPr lang="en-US" sz="2400" dirty="0">
                <a:latin typeface="Arial" panose="020B0604020202020204" pitchFamily="34" charset="0"/>
                <a:cs typeface="Arial" panose="020B0604020202020204" pitchFamily="34" charset="0"/>
              </a:rPr>
              <a:t>clarity, variety </a:t>
            </a:r>
            <a:r>
              <a:rPr lang="en-US" sz="2400" dirty="0" smtClean="0">
                <a:latin typeface="Arial" panose="020B0604020202020204" pitchFamily="34" charset="0"/>
                <a:cs typeface="Arial" panose="020B0604020202020204" pitchFamily="34" charset="0"/>
              </a:rPr>
              <a:t>&amp; emphasis </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Audio-visual </a:t>
            </a:r>
            <a:r>
              <a:rPr lang="en-US" sz="2400" dirty="0">
                <a:latin typeface="Arial" panose="020B0604020202020204" pitchFamily="34" charset="0"/>
                <a:cs typeface="Arial" panose="020B0604020202020204" pitchFamily="34" charset="0"/>
              </a:rPr>
              <a:t>aids &amp; </a:t>
            </a:r>
            <a:r>
              <a:rPr lang="en-US" sz="2400" dirty="0" smtClean="0">
                <a:latin typeface="Arial" panose="020B0604020202020204" pitchFamily="34" charset="0"/>
                <a:cs typeface="Arial" panose="020B0604020202020204" pitchFamily="34" charset="0"/>
              </a:rPr>
              <a:t>props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Engagement of audience &amp; response to questions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Teamwork </a:t>
            </a:r>
            <a:r>
              <a:rPr lang="en-US" sz="2400" dirty="0">
                <a:latin typeface="Arial" panose="020B0604020202020204" pitchFamily="34" charset="0"/>
                <a:cs typeface="Arial" panose="020B0604020202020204" pitchFamily="34" charset="0"/>
              </a:rPr>
              <a:t>(where relevant</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121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3"/>
          </a:xfrm>
          <a:prstGeom prst="rect">
            <a:avLst/>
          </a:prstGeom>
        </p:spPr>
      </p:pic>
    </p:spTree>
    <p:extLst>
      <p:ext uri="{BB962C8B-B14F-4D97-AF65-F5344CB8AC3E}">
        <p14:creationId xmlns:p14="http://schemas.microsoft.com/office/powerpoint/2010/main" val="1141958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1102" y="1109293"/>
            <a:ext cx="6393931" cy="5262979"/>
          </a:xfrm>
          <a:prstGeom prst="rect">
            <a:avLst/>
          </a:prstGeom>
          <a:solidFill>
            <a:schemeClr val="lt1"/>
          </a:solidFill>
        </p:spPr>
        <p:txBody>
          <a:bodyPr wrap="square" rtlCol="0">
            <a:spAutoFit/>
          </a:bodyPr>
          <a:lstStyle/>
          <a:p>
            <a:pPr>
              <a:buClr>
                <a:srgbClr val="006FB8"/>
              </a:buClr>
            </a:pPr>
            <a:r>
              <a:rPr lang="en-GB" sz="2400" dirty="0">
                <a:latin typeface="Arial" panose="020B0604020202020204" pitchFamily="34" charset="0"/>
                <a:ea typeface="Calibri"/>
                <a:cs typeface="Arial" panose="020B0604020202020204" pitchFamily="34" charset="0"/>
                <a:sym typeface="Calibri"/>
              </a:rPr>
              <a:t>Mike and David were brothers and best friends growing up. When they left school they both joined the RAF and continued their close friendship as adults. </a:t>
            </a:r>
          </a:p>
          <a:p>
            <a:pPr>
              <a:buClr>
                <a:srgbClr val="006FB8"/>
              </a:buClr>
            </a:pPr>
            <a:endParaRPr lang="en-GB" sz="2400" dirty="0">
              <a:latin typeface="Arial" panose="020B0604020202020204" pitchFamily="34" charset="0"/>
              <a:ea typeface="Calibri"/>
              <a:cs typeface="Arial" panose="020B0604020202020204" pitchFamily="34" charset="0"/>
              <a:sym typeface="Calibri"/>
            </a:endParaRPr>
          </a:p>
          <a:p>
            <a:pPr>
              <a:buClr>
                <a:srgbClr val="006FB8"/>
              </a:buClr>
            </a:pPr>
            <a:r>
              <a:rPr lang="en-GB" sz="2400" dirty="0">
                <a:latin typeface="Arial" panose="020B0604020202020204" pitchFamily="34" charset="0"/>
                <a:ea typeface="Calibri"/>
                <a:cs typeface="Arial" panose="020B0604020202020204" pitchFamily="34" charset="0"/>
                <a:sym typeface="Calibri"/>
              </a:rPr>
              <a:t>After his time in the forces David, the younger brother, became an humanitarian aid worker. He </a:t>
            </a:r>
            <a:r>
              <a:rPr lang="en-GB" sz="2400" dirty="0">
                <a:latin typeface="Arial" panose="020B0604020202020204" pitchFamily="34" charset="0"/>
                <a:cs typeface="Arial" panose="020B0604020202020204" pitchFamily="34" charset="0"/>
              </a:rPr>
              <a:t>went to many far-flung countries, helping his fellow man no matter his race, religion or politics. His only objective was to help those in need.</a:t>
            </a:r>
            <a:endParaRPr lang="en-GB" sz="2400" dirty="0">
              <a:latin typeface="Arial" panose="020B0604020202020204" pitchFamily="34" charset="0"/>
              <a:ea typeface="Calibri"/>
              <a:cs typeface="Arial" panose="020B0604020202020204" pitchFamily="34" charset="0"/>
              <a:sym typeface="Calibri"/>
            </a:endParaRPr>
          </a:p>
          <a:p>
            <a:pPr>
              <a:buClr>
                <a:srgbClr val="006FB8"/>
              </a:buClr>
            </a:pPr>
            <a:endParaRPr lang="en-GB" sz="2400" dirty="0">
              <a:latin typeface="Arial" panose="020B0604020202020204" pitchFamily="34" charset="0"/>
              <a:ea typeface="Calibri"/>
              <a:cs typeface="Arial" panose="020B0604020202020204" pitchFamily="34" charset="0"/>
              <a:sym typeface="Calibri"/>
            </a:endParaRPr>
          </a:p>
          <a:p>
            <a:pPr>
              <a:buClr>
                <a:srgbClr val="006FB8"/>
              </a:buClr>
            </a:pPr>
            <a:r>
              <a:rPr lang="en-GB" sz="2400" dirty="0">
                <a:latin typeface="Arial" panose="020B0604020202020204" pitchFamily="34" charset="0"/>
                <a:ea typeface="Calibri"/>
                <a:cs typeface="Arial" panose="020B0604020202020204" pitchFamily="34" charset="0"/>
                <a:sym typeface="Calibri"/>
              </a:rPr>
              <a:t>In 2013, David went to Syria to help refugees in the conflict there. </a:t>
            </a:r>
          </a:p>
        </p:txBody>
      </p:sp>
      <p:sp>
        <p:nvSpPr>
          <p:cNvPr id="3" name="Title 2"/>
          <p:cNvSpPr>
            <a:spLocks noGrp="1"/>
          </p:cNvSpPr>
          <p:nvPr>
            <p:ph type="title"/>
          </p:nvPr>
        </p:nvSpPr>
        <p:spPr>
          <a:xfrm>
            <a:off x="244803" y="174009"/>
            <a:ext cx="6989948" cy="705200"/>
          </a:xfrm>
        </p:spPr>
        <p:txBody>
          <a:bodyPr/>
          <a:lstStyle/>
          <a:p>
            <a:r>
              <a:rPr lang="en-GB" sz="4267" dirty="0">
                <a:solidFill>
                  <a:schemeClr val="bg1"/>
                </a:solidFill>
              </a:rPr>
              <a:t>Mike and David…</a:t>
            </a:r>
          </a:p>
        </p:txBody>
      </p:sp>
      <p:pic>
        <p:nvPicPr>
          <p:cNvPr id="5" name="Picture 4"/>
          <p:cNvPicPr>
            <a:picLocks noChangeAspect="1"/>
          </p:cNvPicPr>
          <p:nvPr/>
        </p:nvPicPr>
        <p:blipFill rotWithShape="1">
          <a:blip r:embed="rId3"/>
          <a:srcRect l="14637" t="9911" r="12346" b="10774"/>
          <a:stretch/>
        </p:blipFill>
        <p:spPr>
          <a:xfrm>
            <a:off x="6827521" y="3028720"/>
            <a:ext cx="5364480" cy="3829280"/>
          </a:xfrm>
          <a:prstGeom prst="rect">
            <a:avLst/>
          </a:prstGeom>
        </p:spPr>
      </p:pic>
      <p:pic>
        <p:nvPicPr>
          <p:cNvPr id="7" name="Picture 6"/>
          <p:cNvPicPr>
            <a:picLocks noChangeAspect="1"/>
          </p:cNvPicPr>
          <p:nvPr/>
        </p:nvPicPr>
        <p:blipFill rotWithShape="1">
          <a:blip r:embed="rId4"/>
          <a:srcRect l="9669"/>
          <a:stretch/>
        </p:blipFill>
        <p:spPr>
          <a:xfrm>
            <a:off x="6827520" y="1855"/>
            <a:ext cx="5364480" cy="3340543"/>
          </a:xfrm>
          <a:prstGeom prst="rect">
            <a:avLst/>
          </a:prstGeom>
        </p:spPr>
      </p:pic>
      <p:sp>
        <p:nvSpPr>
          <p:cNvPr id="8" name="Title 2">
            <a:extLst>
              <a:ext uri="{FF2B5EF4-FFF2-40B4-BE49-F238E27FC236}">
                <a16:creationId xmlns:a16="http://schemas.microsoft.com/office/drawing/2014/main" id="{029DF2CA-A6B2-4322-94C9-A0D80DE531B5}"/>
              </a:ext>
            </a:extLst>
          </p:cNvPr>
          <p:cNvSpPr txBox="1">
            <a:spLocks/>
          </p:cNvSpPr>
          <p:nvPr/>
        </p:nvSpPr>
        <p:spPr>
          <a:xfrm>
            <a:off x="183602" y="350309"/>
            <a:ext cx="5242461" cy="528900"/>
          </a:xfrm>
          <a:prstGeom prst="rect">
            <a:avLst/>
          </a:prstGeom>
          <a:noFill/>
          <a:ln>
            <a:noFill/>
          </a:ln>
        </p:spPr>
        <p:txBody>
          <a:bodyPr spcFirstLastPara="1" vert="horz" wrap="square" lIns="91425" tIns="91425" rIns="91425" bIns="91425" rtlCol="0" anchor="t" anchorCtr="0">
            <a:noAutofit/>
          </a:bodyPr>
          <a:lstStyle>
            <a:lvl1pPr marR="0" lvl="0" algn="l" defTabSz="914400" rtl="0" eaLnBrk="1" latinLnBrk="0" hangingPunct="1">
              <a:lnSpc>
                <a:spcPct val="100000"/>
              </a:lnSpc>
              <a:spcBef>
                <a:spcPts val="0"/>
              </a:spcBef>
              <a:spcAft>
                <a:spcPts val="0"/>
              </a:spcAft>
              <a:buClr>
                <a:schemeClr val="dk1"/>
              </a:buClr>
              <a:buSzPts val="2800"/>
              <a:buFont typeface="Arial"/>
              <a:buNone/>
              <a:defRPr sz="2400" b="1" i="0" u="none" strike="noStrike" kern="1200" cap="none">
                <a:solidFill>
                  <a:srgbClr val="006FB8"/>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9pPr>
          </a:lstStyle>
          <a:p>
            <a:r>
              <a:rPr lang="en-GB" sz="3200" dirty="0">
                <a:solidFill>
                  <a:schemeClr val="tx1"/>
                </a:solidFill>
              </a:rPr>
              <a:t>Mike and David…</a:t>
            </a:r>
          </a:p>
        </p:txBody>
      </p:sp>
    </p:spTree>
    <p:extLst>
      <p:ext uri="{BB962C8B-B14F-4D97-AF65-F5344CB8AC3E}">
        <p14:creationId xmlns:p14="http://schemas.microsoft.com/office/powerpoint/2010/main" val="3376445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0689" y="941405"/>
            <a:ext cx="6311267" cy="5632311"/>
          </a:xfrm>
          <a:prstGeom prst="rect">
            <a:avLst/>
          </a:prstGeom>
          <a:solidFill>
            <a:schemeClr val="lt1"/>
          </a:solidFill>
        </p:spPr>
        <p:txBody>
          <a:bodyPr wrap="square" rtlCol="0">
            <a:spAutoFit/>
          </a:bodyPr>
          <a:lstStyle/>
          <a:p>
            <a:pPr>
              <a:buClr>
                <a:srgbClr val="006FB8"/>
              </a:buClr>
            </a:pPr>
            <a:r>
              <a:rPr lang="en-GB" sz="2400" dirty="0">
                <a:latin typeface="Arial" panose="020B0604020202020204" pitchFamily="34" charset="0"/>
                <a:ea typeface="Calibri"/>
                <a:cs typeface="Arial" panose="020B0604020202020204" pitchFamily="34" charset="0"/>
                <a:sym typeface="Calibri"/>
              </a:rPr>
              <a:t>In Syria, David was captured by Isis terrorists and after being held prisoner for 18 months he was publicly executed.</a:t>
            </a:r>
          </a:p>
          <a:p>
            <a:pPr>
              <a:buClr>
                <a:srgbClr val="006FB8"/>
              </a:buClr>
            </a:pPr>
            <a:endParaRPr lang="en-GB" sz="2400" dirty="0">
              <a:latin typeface="Arial" panose="020B0604020202020204" pitchFamily="34" charset="0"/>
              <a:ea typeface="Calibri"/>
              <a:cs typeface="Arial" panose="020B0604020202020204" pitchFamily="34" charset="0"/>
              <a:sym typeface="Calibri"/>
            </a:endParaRPr>
          </a:p>
          <a:p>
            <a:pPr>
              <a:buClr>
                <a:srgbClr val="006FB8"/>
              </a:buClr>
            </a:pPr>
            <a:r>
              <a:rPr lang="en-GB" sz="2400" dirty="0">
                <a:latin typeface="Arial" panose="020B0604020202020204" pitchFamily="34" charset="0"/>
                <a:ea typeface="Calibri"/>
                <a:cs typeface="Arial" panose="020B0604020202020204" pitchFamily="34" charset="0"/>
                <a:sym typeface="Calibri"/>
              </a:rPr>
              <a:t>The terrorists shared a video of the execution across the world, to try to sow hate and fear. </a:t>
            </a:r>
          </a:p>
          <a:p>
            <a:pPr>
              <a:buClr>
                <a:srgbClr val="006FB8"/>
              </a:buClr>
            </a:pPr>
            <a:endParaRPr lang="en-GB" sz="2400" dirty="0">
              <a:latin typeface="Arial" panose="020B0604020202020204" pitchFamily="34" charset="0"/>
              <a:ea typeface="Calibri"/>
              <a:cs typeface="Arial" panose="020B0604020202020204" pitchFamily="34" charset="0"/>
              <a:sym typeface="Calibri"/>
            </a:endParaRPr>
          </a:p>
          <a:p>
            <a:pPr>
              <a:buClr>
                <a:srgbClr val="006FB8"/>
              </a:buClr>
            </a:pPr>
            <a:r>
              <a:rPr lang="en-GB" sz="2400" dirty="0">
                <a:latin typeface="Arial" panose="020B0604020202020204" pitchFamily="34" charset="0"/>
                <a:ea typeface="Calibri"/>
                <a:cs typeface="Arial" panose="020B0604020202020204" pitchFamily="34" charset="0"/>
                <a:sym typeface="Calibri"/>
              </a:rPr>
              <a:t>In response, Mike chose to focus his energy upon helping people to build a sense of unity, understanding and acceptance. </a:t>
            </a:r>
          </a:p>
          <a:p>
            <a:pPr>
              <a:buClr>
                <a:srgbClr val="006FB8"/>
              </a:buClr>
            </a:pPr>
            <a:endParaRPr lang="en-GB" sz="2400" dirty="0">
              <a:latin typeface="Arial" panose="020B0604020202020204" pitchFamily="34" charset="0"/>
              <a:ea typeface="Calibri"/>
              <a:cs typeface="Arial" panose="020B0604020202020204" pitchFamily="34" charset="0"/>
              <a:sym typeface="Calibri"/>
            </a:endParaRPr>
          </a:p>
          <a:p>
            <a:pPr>
              <a:buClr>
                <a:srgbClr val="006FB8"/>
              </a:buClr>
            </a:pPr>
            <a:r>
              <a:rPr lang="en-GB" sz="2400" dirty="0">
                <a:latin typeface="Arial" panose="020B0604020202020204" pitchFamily="34" charset="0"/>
                <a:ea typeface="Calibri"/>
                <a:cs typeface="Arial" panose="020B0604020202020204" pitchFamily="34" charset="0"/>
                <a:sym typeface="Calibri"/>
              </a:rPr>
              <a:t>He feels this is more important than ever today. He’s learnt the most from speaking to thousands of students like you about these issues.</a:t>
            </a:r>
            <a:endParaRPr lang="en-GB" sz="24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146306" y="73152"/>
            <a:ext cx="6989948" cy="705200"/>
          </a:xfrm>
        </p:spPr>
        <p:txBody>
          <a:bodyPr/>
          <a:lstStyle/>
          <a:p>
            <a:r>
              <a:rPr lang="en-GB" sz="3200" dirty="0">
                <a:solidFill>
                  <a:schemeClr val="tx1"/>
                </a:solidFill>
              </a:rPr>
              <a:t>Global Acts of Unity</a:t>
            </a:r>
          </a:p>
        </p:txBody>
      </p:sp>
      <p:pic>
        <p:nvPicPr>
          <p:cNvPr id="2" name="Picture 1"/>
          <p:cNvPicPr>
            <a:picLocks noChangeAspect="1"/>
          </p:cNvPicPr>
          <p:nvPr/>
        </p:nvPicPr>
        <p:blipFill rotWithShape="1">
          <a:blip r:embed="rId3"/>
          <a:srcRect t="2744" r="12759" b="6364"/>
          <a:stretch/>
        </p:blipFill>
        <p:spPr>
          <a:xfrm>
            <a:off x="6787425" y="3456682"/>
            <a:ext cx="5441151" cy="3395223"/>
          </a:xfrm>
          <a:prstGeom prst="rect">
            <a:avLst/>
          </a:prstGeom>
        </p:spPr>
      </p:pic>
      <p:pic>
        <p:nvPicPr>
          <p:cNvPr id="8" name="Picture 7"/>
          <p:cNvPicPr>
            <a:picLocks noChangeAspect="1"/>
          </p:cNvPicPr>
          <p:nvPr/>
        </p:nvPicPr>
        <p:blipFill rotWithShape="1">
          <a:blip r:embed="rId4"/>
          <a:srcRect r="9641"/>
          <a:stretch/>
        </p:blipFill>
        <p:spPr>
          <a:xfrm>
            <a:off x="6787425" y="-1"/>
            <a:ext cx="5414027" cy="3456681"/>
          </a:xfrm>
          <a:prstGeom prst="rect">
            <a:avLst/>
          </a:prstGeom>
        </p:spPr>
      </p:pic>
    </p:spTree>
    <p:extLst>
      <p:ext uri="{BB962C8B-B14F-4D97-AF65-F5344CB8AC3E}">
        <p14:creationId xmlns:p14="http://schemas.microsoft.com/office/powerpoint/2010/main" val="1269032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p>
        </p:txBody>
      </p:sp>
      <p:sp>
        <p:nvSpPr>
          <p:cNvPr id="3" name="Text Placeholder 2"/>
          <p:cNvSpPr>
            <a:spLocks noGrp="1"/>
          </p:cNvSpPr>
          <p:nvPr>
            <p:ph type="body" idx="1"/>
          </p:nvPr>
        </p:nvSpPr>
        <p:spPr>
          <a:xfrm>
            <a:off x="-644000" y="6956531"/>
            <a:ext cx="11360800" cy="4555200"/>
          </a:xfrm>
        </p:spPr>
        <p:txBody>
          <a:bodyPr/>
          <a:lstStyle/>
          <a:p>
            <a:endParaRPr lang="en-GB" dirty="0"/>
          </a:p>
          <a:p>
            <a:endParaRPr lang="en-GB" dirty="0"/>
          </a:p>
          <a:p>
            <a:endParaRPr lang="en-GB" dirty="0"/>
          </a:p>
          <a:p>
            <a:endParaRPr lang="en-GB" dirty="0"/>
          </a:p>
          <a:p>
            <a:r>
              <a:rPr lang="en-GB" dirty="0"/>
              <a:t>&lt;iframe width="999" height="562" src="https://www.youtube.com/embed/Y0UpdtLCYYM" frameborder="0" allow="accelerometer; autoplay; encrypted-media; gyroscope; picture-in-picture" allowfullscreen&gt;&lt;/iframe&gt;</a:t>
            </a:r>
          </a:p>
          <a:p>
            <a:endParaRPr lang="en-GB" dirty="0"/>
          </a:p>
          <a:p>
            <a:endParaRPr lang="en-GB" dirty="0"/>
          </a:p>
          <a:p>
            <a:r>
              <a:rPr lang="en-GB" dirty="0"/>
              <a:t>   </a:t>
            </a:r>
          </a:p>
        </p:txBody>
      </p:sp>
      <p:pic>
        <p:nvPicPr>
          <p:cNvPr id="5" name="Y0UpdtLCYYM"/>
          <p:cNvPicPr>
            <a:picLocks noRot="1" noChangeAspect="1"/>
          </p:cNvPicPr>
          <p:nvPr>
            <a:videoFile r:link="rId1"/>
          </p:nvPr>
        </p:nvPicPr>
        <p:blipFill>
          <a:blip r:embed="rId4"/>
          <a:stretch>
            <a:fillRect/>
          </a:stretch>
        </p:blipFill>
        <p:spPr>
          <a:xfrm>
            <a:off x="515500" y="149830"/>
            <a:ext cx="11408521" cy="6417293"/>
          </a:xfrm>
          <a:prstGeom prst="rect">
            <a:avLst/>
          </a:prstGeom>
        </p:spPr>
      </p:pic>
    </p:spTree>
    <p:extLst>
      <p:ext uri="{BB962C8B-B14F-4D97-AF65-F5344CB8AC3E}">
        <p14:creationId xmlns:p14="http://schemas.microsoft.com/office/powerpoint/2010/main" val="2985662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216" y="2248425"/>
            <a:ext cx="11968635" cy="3046988"/>
          </a:xfrm>
          <a:prstGeom prst="rect">
            <a:avLst/>
          </a:prstGeom>
          <a:noFill/>
        </p:spPr>
        <p:txBody>
          <a:bodyPr wrap="square" rtlCol="0">
            <a:spAutoFit/>
          </a:bodyPr>
          <a:lstStyle/>
          <a:p>
            <a:pPr algn="ctr"/>
            <a:r>
              <a:rPr lang="en-GB" sz="6400" b="1" dirty="0">
                <a:solidFill>
                  <a:schemeClr val="bg1"/>
                </a:solidFill>
              </a:rPr>
              <a:t>What does </a:t>
            </a:r>
          </a:p>
          <a:p>
            <a:pPr algn="ctr"/>
            <a:r>
              <a:rPr lang="en-GB" sz="6400" b="1" dirty="0">
                <a:solidFill>
                  <a:srgbClr val="FF0000"/>
                </a:solidFill>
              </a:rPr>
              <a:t>Un</a:t>
            </a:r>
            <a:r>
              <a:rPr lang="en-GB" sz="6400" b="1" dirty="0">
                <a:solidFill>
                  <a:srgbClr val="50BEF0"/>
                </a:solidFill>
              </a:rPr>
              <a:t>ity</a:t>
            </a:r>
            <a:r>
              <a:rPr lang="en-GB" sz="6400" b="1" dirty="0">
                <a:solidFill>
                  <a:schemeClr val="bg1"/>
                </a:solidFill>
              </a:rPr>
              <a:t> </a:t>
            </a:r>
          </a:p>
          <a:p>
            <a:pPr algn="ctr"/>
            <a:r>
              <a:rPr lang="en-GB" sz="6400" b="1" dirty="0">
                <a:solidFill>
                  <a:schemeClr val="bg1"/>
                </a:solidFill>
              </a:rPr>
              <a:t>look like?</a:t>
            </a:r>
          </a:p>
        </p:txBody>
      </p:sp>
      <p:pic>
        <p:nvPicPr>
          <p:cNvPr id="4" name="Picture 3"/>
          <p:cNvPicPr>
            <a:picLocks noChangeAspect="1"/>
          </p:cNvPicPr>
          <p:nvPr/>
        </p:nvPicPr>
        <p:blipFill>
          <a:blip r:embed="rId2"/>
          <a:stretch>
            <a:fillRect/>
          </a:stretch>
        </p:blipFill>
        <p:spPr>
          <a:xfrm>
            <a:off x="9449458" y="0"/>
            <a:ext cx="2742543" cy="142838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0792"/>
            <a:ext cx="12308739" cy="8038575"/>
          </a:xfrm>
          <a:prstGeom prst="rect">
            <a:avLst/>
          </a:prstGeom>
        </p:spPr>
      </p:pic>
    </p:spTree>
    <p:extLst>
      <p:ext uri="{BB962C8B-B14F-4D97-AF65-F5344CB8AC3E}">
        <p14:creationId xmlns:p14="http://schemas.microsoft.com/office/powerpoint/2010/main" val="1095144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TotalTime>
  <Words>2050</Words>
  <Application>Microsoft Office PowerPoint</Application>
  <PresentationFormat>Widescreen</PresentationFormat>
  <Paragraphs>378</Paragraphs>
  <Slides>37</Slides>
  <Notes>11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37</vt:i4>
      </vt:variant>
    </vt:vector>
  </HeadingPairs>
  <TitlesOfParts>
    <vt:vector size="43" baseType="lpstr">
      <vt:lpstr>Arial</vt:lpstr>
      <vt:lpstr>Calibri</vt:lpstr>
      <vt:lpstr>Calibri Light</vt:lpstr>
      <vt:lpstr>Wingdings</vt:lpstr>
      <vt:lpstr>Office Theme</vt:lpstr>
      <vt:lpstr>Simple Light</vt:lpstr>
      <vt:lpstr> Words of Unity: lesson resource</vt:lpstr>
      <vt:lpstr>Background </vt:lpstr>
      <vt:lpstr>Learning outcomes: skills development </vt:lpstr>
      <vt:lpstr>Learning outcomes: skills development </vt:lpstr>
      <vt:lpstr>PowerPoint Presentation</vt:lpstr>
      <vt:lpstr>Mike and David…</vt:lpstr>
      <vt:lpstr>Global Acts of Unity</vt:lpstr>
      <vt:lpstr>  </vt:lpstr>
      <vt:lpstr>PowerPoint Presentation</vt:lpstr>
      <vt:lpstr>Unity and disunity: put these words into two groups</vt:lpstr>
      <vt:lpstr>PowerPoint Presentation</vt:lpstr>
      <vt:lpstr>What does unity mean to you?</vt:lpstr>
      <vt:lpstr>Unity: put these into the order of importance to you</vt:lpstr>
      <vt:lpstr>Unity: people feeling together by sharing</vt:lpstr>
      <vt:lpstr>Exploring Unity</vt:lpstr>
      <vt:lpstr>Exploring Unity</vt:lpstr>
      <vt:lpstr>PowerPoint Presentation</vt:lpstr>
      <vt:lpstr>Exploring causes of disunity</vt:lpstr>
      <vt:lpstr>What do we need to  create unity?</vt:lpstr>
      <vt:lpstr>PowerPoint Presentation</vt:lpstr>
      <vt:lpstr> What is Words of Unity? </vt:lpstr>
      <vt:lpstr> Unity and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enter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Words of unity</dc:title>
  <dc:creator>Peter Thomas</dc:creator>
  <cp:lastModifiedBy>Kat McCamley</cp:lastModifiedBy>
  <cp:revision>89</cp:revision>
  <cp:lastPrinted>2019-12-09T15:08:12Z</cp:lastPrinted>
  <dcterms:created xsi:type="dcterms:W3CDTF">2019-11-29T06:46:45Z</dcterms:created>
  <dcterms:modified xsi:type="dcterms:W3CDTF">2020-01-28T12:10:06Z</dcterms:modified>
</cp:coreProperties>
</file>