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18"/>
  </p:notesMasterIdLst>
  <p:handoutMasterIdLst>
    <p:handoutMasterId r:id="rId19"/>
  </p:handoutMasterIdLst>
  <p:sldIdLst>
    <p:sldId id="398" r:id="rId2"/>
    <p:sldId id="400" r:id="rId3"/>
    <p:sldId id="432" r:id="rId4"/>
    <p:sldId id="422" r:id="rId5"/>
    <p:sldId id="401" r:id="rId6"/>
    <p:sldId id="395" r:id="rId7"/>
    <p:sldId id="417" r:id="rId8"/>
    <p:sldId id="435" r:id="rId9"/>
    <p:sldId id="433" r:id="rId10"/>
    <p:sldId id="419" r:id="rId11"/>
    <p:sldId id="434" r:id="rId12"/>
    <p:sldId id="425" r:id="rId13"/>
    <p:sldId id="436" r:id="rId14"/>
    <p:sldId id="430" r:id="rId15"/>
    <p:sldId id="426" r:id="rId16"/>
    <p:sldId id="431" r:id="rId17"/>
  </p:sldIdLst>
  <p:sldSz cx="9144000" cy="5143500" type="screen16x9"/>
  <p:notesSz cx="6794500" cy="9906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ie McCambley" initials="" lastIdx="3" clrIdx="0"/>
  <p:cmAuthor id="1" name="Sabina Usher" initials="" lastIdx="2" clrIdx="1"/>
  <p:cmAuthor id="2" name="Chris Morrogh" initials="" lastIdx="1" clrIdx="2"/>
  <p:cmAuthor id="3" name="Lucy Pennington" initials="LP" lastIdx="5" clrIdx="3"/>
  <p:cmAuthor id="4" name="Georgia Shortman" initials="GS" lastIdx="1" clrIdx="4">
    <p:extLst>
      <p:ext uri="{19B8F6BF-5375-455C-9EA6-DF929625EA0E}">
        <p15:presenceInfo xmlns:p15="http://schemas.microsoft.com/office/powerpoint/2012/main" userId="S-1-5-21-4045473581-1900381009-3456656460-12667" providerId="AD"/>
      </p:ext>
    </p:extLst>
  </p:cmAuthor>
  <p:cmAuthor id="5" name="Sam Schmidt" initials="SS" lastIdx="2" clrIdx="5">
    <p:extLst>
      <p:ext uri="{19B8F6BF-5375-455C-9EA6-DF929625EA0E}">
        <p15:presenceInfo xmlns:p15="http://schemas.microsoft.com/office/powerpoint/2012/main" userId="S-1-5-21-4045473581-1900381009-3456656460-73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EF0"/>
    <a:srgbClr val="DC0D15"/>
    <a:srgbClr val="FCC6A4"/>
    <a:srgbClr val="FAB8A6"/>
    <a:srgbClr val="FF0066"/>
    <a:srgbClr val="FFAAA1"/>
    <a:srgbClr val="D60093"/>
    <a:srgbClr val="CC0066"/>
    <a:srgbClr val="006F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1873B5-6709-4F4A-BC07-765F53842F6D}">
  <a:tblStyle styleId="{121873B5-6709-4F4A-BC07-765F53842F6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89791" autoAdjust="0"/>
  </p:normalViewPr>
  <p:slideViewPr>
    <p:cSldViewPr snapToGrid="0">
      <p:cViewPr varScale="1">
        <p:scale>
          <a:sx n="91" d="100"/>
          <a:sy n="91" d="100"/>
        </p:scale>
        <p:origin x="50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96905-E8CF-4C6F-BBB3-805BA4B669E3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E7D5D-679F-4E3B-B43E-F7936FFB7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1860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62605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96900" y="6985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4783" y="3970892"/>
            <a:ext cx="5486400" cy="1592625"/>
          </a:xfrm>
        </p:spPr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C397F-2B0D-8F4C-8E5B-0F1502C667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8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458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C397F-2B0D-8F4C-8E5B-0F1502C667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96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C397F-2B0D-8F4C-8E5B-0F1502C667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2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742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C397F-2B0D-8F4C-8E5B-0F1502C667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25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C397F-2B0D-8F4C-8E5B-0F1502C667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4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C397F-2B0D-8F4C-8E5B-0F1502C667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62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baseline="0" dirty="0" smtClean="0"/>
          </a:p>
          <a:p>
            <a:r>
              <a:rPr lang="en-GB" baseline="0" dirty="0" smtClean="0"/>
              <a:t>Georgia to embed.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3080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C397F-2B0D-8F4C-8E5B-0F1502C667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79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624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3db47a28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33db47a28e_0_21:notes"/>
          <p:cNvSpPr txBox="1">
            <a:spLocks noGrp="1"/>
          </p:cNvSpPr>
          <p:nvPr>
            <p:ph type="body" idx="1"/>
          </p:nvPr>
        </p:nvSpPr>
        <p:spPr>
          <a:xfrm>
            <a:off x="679450" y="4705351"/>
            <a:ext cx="54356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4935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330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48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311700" y="222837"/>
            <a:ext cx="77259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800" b="1" i="0" u="none" strike="noStrike" cap="none">
                <a:solidFill>
                  <a:srgbClr val="006F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10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354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89" r:id="rId2"/>
    <p:sldLayoutId id="214748369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WordsofUnity@fourcommunications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Y0UpdtLCYYM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time_continue=2&amp;v=Y0UpdtLCYYM&amp;feature=emb_log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303" y="1827198"/>
            <a:ext cx="2994470" cy="181642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bg1"/>
                </a:solidFill>
              </a:rPr>
              <a:t>How would you bring people together?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6" name="Picture 8" descr="person performing heart hand ges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55" y="1827198"/>
            <a:ext cx="2750990" cy="183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omen's black shirt l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91" y="1817145"/>
            <a:ext cx="2738340" cy="18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bg1"/>
                </a:solidFill>
              </a:rPr>
              <a:t>Where are there examples of unity in our school and the community?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3" name="Picture 6" descr="man wearing black cap with love your neighbour print during day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77" y="2054426"/>
            <a:ext cx="2879790" cy="192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eam, Football, Game, Sport, Ball, Competition, Soc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231" y="2054426"/>
            <a:ext cx="2881230" cy="192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roup of People Standing on Pavem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" b="10221"/>
          <a:stretch/>
        </p:blipFill>
        <p:spPr bwMode="auto">
          <a:xfrm>
            <a:off x="6040889" y="2054426"/>
            <a:ext cx="2918091" cy="189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7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562"/>
            <a:ext cx="9144000" cy="59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0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2" t="26419" r="35980" b="30066"/>
          <a:stretch/>
        </p:blipFill>
        <p:spPr>
          <a:xfrm>
            <a:off x="4873751" y="18287"/>
            <a:ext cx="4270249" cy="2542033"/>
          </a:xfrm>
          <a:prstGeom prst="rect">
            <a:avLst/>
          </a:prstGeom>
        </p:spPr>
      </p:pic>
      <p:sp>
        <p:nvSpPr>
          <p:cNvPr id="3" name="Title 9"/>
          <p:cNvSpPr>
            <a:spLocks noGrp="1"/>
          </p:cNvSpPr>
          <p:nvPr>
            <p:ph type="title"/>
          </p:nvPr>
        </p:nvSpPr>
        <p:spPr>
          <a:xfrm>
            <a:off x="311700" y="222837"/>
            <a:ext cx="4637228" cy="528900"/>
          </a:xfrm>
        </p:spPr>
        <p:txBody>
          <a:bodyPr/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You can create any type of poem…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977" y="1140903"/>
            <a:ext cx="48326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GB" sz="1800" dirty="0">
              <a:solidFill>
                <a:schemeClr val="bg1"/>
              </a:solidFill>
            </a:endParaRPr>
          </a:p>
          <a:p>
            <a:r>
              <a:rPr lang="en-GB" sz="1800" dirty="0" smtClean="0">
                <a:solidFill>
                  <a:schemeClr val="bg1"/>
                </a:solidFill>
              </a:rPr>
              <a:t>Hopefully that has sparked some ideas of what unity means to you.</a:t>
            </a:r>
          </a:p>
          <a:p>
            <a:endParaRPr lang="en-GB" sz="1800" dirty="0">
              <a:solidFill>
                <a:schemeClr val="bg1"/>
              </a:solidFill>
            </a:endParaRPr>
          </a:p>
          <a:p>
            <a:r>
              <a:rPr lang="en-GB" sz="1800" dirty="0" smtClean="0">
                <a:solidFill>
                  <a:schemeClr val="bg1"/>
                </a:solidFill>
              </a:rPr>
              <a:t>All types of poetry will be accepted - </a:t>
            </a:r>
            <a:r>
              <a:rPr lang="en-GB" sz="1800" kern="1200" dirty="0">
                <a:solidFill>
                  <a:schemeClr val="bg1"/>
                </a:solidFill>
              </a:rPr>
              <a:t>from haikus to spoken word performances and from limericks to raps. </a:t>
            </a:r>
          </a:p>
          <a:p>
            <a:endParaRPr lang="en-GB" sz="1800" dirty="0" smtClean="0">
              <a:solidFill>
                <a:schemeClr val="bg1"/>
              </a:solidFill>
            </a:endParaRPr>
          </a:p>
          <a:p>
            <a:r>
              <a:rPr lang="en-GB" sz="1800" dirty="0" smtClean="0">
                <a:solidFill>
                  <a:schemeClr val="bg1"/>
                </a:solidFill>
              </a:rPr>
              <a:t>Written poems should be no more than 400 word, performances of spoken word or rap </a:t>
            </a:r>
            <a:r>
              <a:rPr lang="en-GB" sz="1800" dirty="0" err="1" smtClean="0">
                <a:solidFill>
                  <a:schemeClr val="bg1"/>
                </a:solidFill>
              </a:rPr>
              <a:t>etc</a:t>
            </a:r>
            <a:r>
              <a:rPr lang="en-GB" sz="1800" dirty="0" smtClean="0">
                <a:solidFill>
                  <a:schemeClr val="bg1"/>
                </a:solidFill>
              </a:rPr>
              <a:t> should be no more than 2 minutes of audio or video. </a:t>
            </a:r>
            <a:endParaRPr lang="en-GB" sz="1800" dirty="0">
              <a:solidFill>
                <a:schemeClr val="bg1"/>
              </a:solidFill>
            </a:endParaRPr>
          </a:p>
          <a:p>
            <a:endParaRPr lang="en-GB" sz="18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2" t="28166" r="35980" b="26989"/>
          <a:stretch/>
        </p:blipFill>
        <p:spPr>
          <a:xfrm>
            <a:off x="4788407" y="2523744"/>
            <a:ext cx="4270249" cy="261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2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004"/>
            <a:ext cx="9144000" cy="59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1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bg1"/>
                </a:solidFill>
              </a:rPr>
              <a:t>How to enter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700" y="751737"/>
            <a:ext cx="48326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GB" sz="1800" dirty="0">
              <a:solidFill>
                <a:schemeClr val="bg1"/>
              </a:solidFill>
            </a:endParaRPr>
          </a:p>
          <a:p>
            <a:r>
              <a:rPr lang="en-GB" sz="1800" dirty="0" smtClean="0">
                <a:solidFill>
                  <a:schemeClr val="bg1"/>
                </a:solidFill>
              </a:rPr>
              <a:t>Send your poem with </a:t>
            </a:r>
            <a:r>
              <a:rPr lang="en-GB" sz="1800" dirty="0">
                <a:solidFill>
                  <a:schemeClr val="bg1"/>
                </a:solidFill>
              </a:rPr>
              <a:t>your </a:t>
            </a:r>
            <a:r>
              <a:rPr lang="en-GB" sz="1800" b="1" dirty="0">
                <a:solidFill>
                  <a:schemeClr val="bg1"/>
                </a:solidFill>
              </a:rPr>
              <a:t>name</a:t>
            </a:r>
            <a:r>
              <a:rPr lang="en-GB" sz="1800" dirty="0">
                <a:solidFill>
                  <a:schemeClr val="bg1"/>
                </a:solidFill>
              </a:rPr>
              <a:t>, </a:t>
            </a:r>
            <a:r>
              <a:rPr lang="en-GB" sz="1800" b="1" dirty="0">
                <a:solidFill>
                  <a:schemeClr val="bg1"/>
                </a:solidFill>
              </a:rPr>
              <a:t>age</a:t>
            </a:r>
            <a:r>
              <a:rPr lang="en-GB" sz="1800" dirty="0">
                <a:solidFill>
                  <a:schemeClr val="bg1"/>
                </a:solidFill>
              </a:rPr>
              <a:t>, </a:t>
            </a:r>
            <a:r>
              <a:rPr lang="en-GB" sz="1800" b="1" dirty="0">
                <a:solidFill>
                  <a:schemeClr val="bg1"/>
                </a:solidFill>
              </a:rPr>
              <a:t>school</a:t>
            </a:r>
            <a:r>
              <a:rPr lang="en-GB" sz="1800" dirty="0">
                <a:solidFill>
                  <a:schemeClr val="bg1"/>
                </a:solidFill>
              </a:rPr>
              <a:t> and </a:t>
            </a:r>
            <a:r>
              <a:rPr lang="en-GB" sz="1800" b="1" dirty="0" smtClean="0">
                <a:solidFill>
                  <a:schemeClr val="bg1"/>
                </a:solidFill>
              </a:rPr>
              <a:t>location </a:t>
            </a:r>
            <a:r>
              <a:rPr lang="en-GB" sz="1800" dirty="0" smtClean="0">
                <a:solidFill>
                  <a:schemeClr val="bg1"/>
                </a:solidFill>
              </a:rPr>
              <a:t>to:</a:t>
            </a:r>
          </a:p>
          <a:p>
            <a:r>
              <a:rPr lang="en-GB" sz="1800" b="1" dirty="0" smtClean="0">
                <a:solidFill>
                  <a:schemeClr val="bg1"/>
                </a:solidFill>
                <a:hlinkClick r:id="rId3"/>
              </a:rPr>
              <a:t>WordsofUnity@fourcommunications.com</a:t>
            </a:r>
            <a:r>
              <a:rPr lang="en-GB" sz="1800" b="1" dirty="0" smtClean="0">
                <a:solidFill>
                  <a:schemeClr val="bg1"/>
                </a:solidFill>
              </a:rPr>
              <a:t> </a:t>
            </a:r>
            <a:endParaRPr lang="en-GB" sz="1800" b="1" dirty="0" smtClean="0">
              <a:solidFill>
                <a:schemeClr val="bg1"/>
              </a:solidFill>
            </a:endParaRPr>
          </a:p>
          <a:p>
            <a:endParaRPr lang="en-GB" sz="1800" dirty="0" smtClean="0">
              <a:solidFill>
                <a:schemeClr val="bg1"/>
              </a:solidFill>
            </a:endParaRPr>
          </a:p>
          <a:p>
            <a:r>
              <a:rPr lang="en-GB" sz="1800" dirty="0" smtClean="0">
                <a:solidFill>
                  <a:schemeClr val="bg1"/>
                </a:solidFill>
              </a:rPr>
              <a:t>Or you can post it to:</a:t>
            </a:r>
          </a:p>
          <a:p>
            <a:r>
              <a:rPr lang="en-GB" sz="1800" dirty="0" smtClean="0">
                <a:solidFill>
                  <a:schemeClr val="bg1"/>
                </a:solidFill>
              </a:rPr>
              <a:t>Words of Unity</a:t>
            </a:r>
          </a:p>
          <a:p>
            <a:r>
              <a:rPr lang="en-GB" sz="1800" dirty="0" smtClean="0">
                <a:solidFill>
                  <a:schemeClr val="bg1"/>
                </a:solidFill>
              </a:rPr>
              <a:t>Four Communications</a:t>
            </a:r>
          </a:p>
          <a:p>
            <a:r>
              <a:rPr lang="en-GB" sz="1800" dirty="0" smtClean="0">
                <a:solidFill>
                  <a:schemeClr val="bg1"/>
                </a:solidFill>
              </a:rPr>
              <a:t>20 St Thomas Street</a:t>
            </a:r>
          </a:p>
          <a:p>
            <a:r>
              <a:rPr lang="en-GB" sz="1800" dirty="0" smtClean="0">
                <a:solidFill>
                  <a:schemeClr val="bg1"/>
                </a:solidFill>
              </a:rPr>
              <a:t>London SE1 9BF</a:t>
            </a:r>
            <a:endParaRPr lang="en-GB" sz="1800" dirty="0" smtClean="0">
              <a:solidFill>
                <a:schemeClr val="bg1"/>
              </a:solidFill>
            </a:endParaRPr>
          </a:p>
          <a:p>
            <a:endParaRPr lang="en-GB" sz="1800" dirty="0" smtClean="0"/>
          </a:p>
          <a:p>
            <a:r>
              <a:rPr lang="en-GB" sz="1800" dirty="0">
                <a:solidFill>
                  <a:schemeClr val="bg1"/>
                </a:solidFill>
              </a:rPr>
              <a:t>Enter by </a:t>
            </a:r>
            <a:r>
              <a:rPr lang="en-GB" sz="1800" b="1" dirty="0">
                <a:solidFill>
                  <a:schemeClr val="bg1"/>
                </a:solidFill>
              </a:rPr>
              <a:t>28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b="1" dirty="0">
                <a:solidFill>
                  <a:schemeClr val="bg1"/>
                </a:solidFill>
              </a:rPr>
              <a:t>February </a:t>
            </a:r>
            <a:r>
              <a:rPr lang="en-GB" sz="1800" b="1" dirty="0" smtClean="0">
                <a:solidFill>
                  <a:schemeClr val="bg1"/>
                </a:solidFill>
              </a:rPr>
              <a:t>2020 </a:t>
            </a:r>
            <a:r>
              <a:rPr lang="en-US" sz="1800" dirty="0" smtClean="0">
                <a:solidFill>
                  <a:schemeClr val="bg1"/>
                </a:solidFill>
              </a:rPr>
              <a:t>for your chance to win </a:t>
            </a:r>
            <a:r>
              <a:rPr lang="en-US" sz="1800" b="1" dirty="0" smtClean="0">
                <a:solidFill>
                  <a:schemeClr val="bg1"/>
                </a:solidFill>
              </a:rPr>
              <a:t>£</a:t>
            </a:r>
            <a:r>
              <a:rPr lang="en-US" sz="1800" b="1" dirty="0">
                <a:solidFill>
                  <a:schemeClr val="bg1"/>
                </a:solidFill>
              </a:rPr>
              <a:t>100 </a:t>
            </a:r>
            <a:r>
              <a:rPr lang="en-US" sz="1800" dirty="0">
                <a:solidFill>
                  <a:schemeClr val="bg1"/>
                </a:solidFill>
              </a:rPr>
              <a:t>of vouchers and </a:t>
            </a:r>
            <a:r>
              <a:rPr lang="en-US" sz="1800" b="1" dirty="0">
                <a:solidFill>
                  <a:schemeClr val="bg1"/>
                </a:solidFill>
              </a:rPr>
              <a:t>£500 </a:t>
            </a:r>
            <a:r>
              <a:rPr lang="en-US" sz="1800" dirty="0">
                <a:solidFill>
                  <a:schemeClr val="bg1"/>
                </a:solidFill>
              </a:rPr>
              <a:t>of supplies for our school community. 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53" y="755725"/>
            <a:ext cx="4129548" cy="37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9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9117"/>
            <a:ext cx="9144000" cy="59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3603" y="130507"/>
            <a:ext cx="4795448" cy="4755148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6FB8"/>
              </a:buClr>
            </a:pPr>
            <a:endParaRPr lang="en-GB" sz="1800" dirty="0">
              <a:solidFill>
                <a:schemeClr val="bg1"/>
              </a:solidFill>
              <a:ea typeface="Calibri"/>
            </a:endParaRPr>
          </a:p>
          <a:p>
            <a:pPr>
              <a:lnSpc>
                <a:spcPct val="150000"/>
              </a:lnSpc>
              <a:buClr>
                <a:srgbClr val="006FB8"/>
              </a:buClr>
            </a:pPr>
            <a:endParaRPr lang="en-GB" sz="1600" dirty="0" smtClean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rgbClr val="006FB8"/>
              </a:buClr>
            </a:pPr>
            <a:r>
              <a:rPr lang="en-GB" sz="18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Mike and David were brothers and best friends growing up. When they left school they both joined the RAF and continued their close friendship as adults. </a:t>
            </a:r>
          </a:p>
          <a:p>
            <a:pPr>
              <a:buClr>
                <a:srgbClr val="006FB8"/>
              </a:buClr>
            </a:pPr>
            <a:endParaRPr lang="en-GB" sz="1800" dirty="0" smtClean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rgbClr val="006FB8"/>
              </a:buClr>
            </a:pPr>
            <a:r>
              <a:rPr lang="en-GB" sz="18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After his time in the forces David, the younger brother, became an humanitarian aid worker. He </a:t>
            </a:r>
            <a:r>
              <a:rPr lang="en-GB" sz="1800" kern="1200" dirty="0" smtClean="0">
                <a:solidFill>
                  <a:schemeClr val="bg1"/>
                </a:solidFill>
              </a:rPr>
              <a:t>went </a:t>
            </a:r>
            <a:r>
              <a:rPr lang="en-GB" sz="1800" kern="1200" dirty="0">
                <a:solidFill>
                  <a:schemeClr val="bg1"/>
                </a:solidFill>
              </a:rPr>
              <a:t>to many far-flung countries, helping his fellow man no matter his race, religion or politics. His only objective was to help those in need.</a:t>
            </a:r>
            <a:endParaRPr lang="en-GB" sz="1800" dirty="0" smtClean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rgbClr val="006FB8"/>
              </a:buClr>
            </a:pPr>
            <a:endParaRPr lang="en-GB" sz="18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rgbClr val="006FB8"/>
              </a:buClr>
            </a:pPr>
            <a:r>
              <a:rPr lang="en-GB" sz="18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In 2013, David went to Syria to help refugees in the conflict there. </a:t>
            </a:r>
            <a:endParaRPr lang="en-GB" sz="18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602" y="130507"/>
            <a:ext cx="5242461" cy="528900"/>
          </a:xfrm>
        </p:spPr>
        <p:txBody>
          <a:bodyPr/>
          <a:lstStyle/>
          <a:p>
            <a:r>
              <a:rPr lang="en-GB" sz="3200" dirty="0" smtClean="0">
                <a:solidFill>
                  <a:schemeClr val="bg1"/>
                </a:solidFill>
              </a:rPr>
              <a:t>Mike and David…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637" t="9911" r="12346" b="10774"/>
          <a:stretch/>
        </p:blipFill>
        <p:spPr>
          <a:xfrm>
            <a:off x="5120641" y="2271540"/>
            <a:ext cx="4023360" cy="2871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669"/>
          <a:stretch/>
        </p:blipFill>
        <p:spPr>
          <a:xfrm>
            <a:off x="5120640" y="1391"/>
            <a:ext cx="4023360" cy="250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4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8017" y="706053"/>
            <a:ext cx="4733450" cy="433965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>
              <a:buClr>
                <a:srgbClr val="006FB8"/>
              </a:buClr>
            </a:pPr>
            <a:r>
              <a:rPr lang="en-GB" sz="18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In Syria, David was captured by Isis terrorists and after being held prisoner for 18 months he was publicly executed.</a:t>
            </a:r>
          </a:p>
          <a:p>
            <a:pPr>
              <a:buClr>
                <a:srgbClr val="006FB8"/>
              </a:buClr>
            </a:pPr>
            <a:endParaRPr lang="en-GB" dirty="0" smtClean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rgbClr val="006FB8"/>
              </a:buClr>
            </a:pPr>
            <a:r>
              <a:rPr lang="en-GB" sz="18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The terrorists shared a video of the execution across the world, to try to </a:t>
            </a:r>
            <a:r>
              <a:rPr lang="en-GB" sz="18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sow hate and fear. </a:t>
            </a:r>
          </a:p>
          <a:p>
            <a:pPr>
              <a:buClr>
                <a:srgbClr val="006FB8"/>
              </a:buClr>
            </a:pPr>
            <a:endParaRPr lang="en-GB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rgbClr val="006FB8"/>
              </a:buClr>
            </a:pPr>
            <a:r>
              <a:rPr lang="en-GB" sz="18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In response, Mike chose to </a:t>
            </a:r>
            <a:r>
              <a:rPr lang="en-GB" sz="18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focus </a:t>
            </a:r>
            <a:r>
              <a:rPr lang="en-GB" sz="18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his </a:t>
            </a:r>
            <a:r>
              <a:rPr lang="en-GB" sz="18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energy upon </a:t>
            </a:r>
            <a:r>
              <a:rPr lang="en-GB" sz="18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helping people </a:t>
            </a:r>
            <a:r>
              <a:rPr lang="en-GB" sz="18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to </a:t>
            </a:r>
            <a:r>
              <a:rPr lang="en-GB" sz="18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build a sense of unity, understanding and acceptance. </a:t>
            </a:r>
          </a:p>
          <a:p>
            <a:pPr>
              <a:buClr>
                <a:srgbClr val="006FB8"/>
              </a:buClr>
            </a:pPr>
            <a:endParaRPr lang="en-GB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rgbClr val="006FB8"/>
              </a:buClr>
            </a:pPr>
            <a:r>
              <a:rPr lang="en-GB" sz="18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He feels this is more important than ever today. He’s learnt the most from speaking to thousands of students like you about these issues.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9" y="54864"/>
            <a:ext cx="5242461" cy="528900"/>
          </a:xfrm>
        </p:spPr>
        <p:txBody>
          <a:bodyPr/>
          <a:lstStyle/>
          <a:p>
            <a:r>
              <a:rPr lang="en-GB" sz="3200" dirty="0" smtClean="0">
                <a:solidFill>
                  <a:schemeClr val="bg1"/>
                </a:solidFill>
              </a:rPr>
              <a:t>Global Acts of Unity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744" r="12759" b="6364"/>
          <a:stretch/>
        </p:blipFill>
        <p:spPr>
          <a:xfrm>
            <a:off x="4982393" y="2592511"/>
            <a:ext cx="4189039" cy="2546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9641"/>
          <a:stretch/>
        </p:blipFill>
        <p:spPr>
          <a:xfrm>
            <a:off x="4986505" y="-1"/>
            <a:ext cx="4164584" cy="25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2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01168" y="38240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8750" indent="0">
              <a:buNone/>
            </a:pPr>
            <a:r>
              <a:rPr lang="en-GB" dirty="0"/>
              <a:t>EMBED VIDEO: </a:t>
            </a:r>
            <a:r>
              <a:rPr lang="en-GB" dirty="0">
                <a:hlinkClick r:id="rId4"/>
              </a:rPr>
              <a:t>https://www.youtube.com/watch?time_continue=2&amp;v=Y0UpdtLCYYM&amp;feature=emb_logo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Y0UpdtLCYYM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5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4625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3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23" y="166995"/>
            <a:ext cx="7725900" cy="528900"/>
          </a:xfrm>
        </p:spPr>
        <p:txBody>
          <a:bodyPr/>
          <a:lstStyle/>
          <a:p>
            <a:r>
              <a:rPr lang="en-GB" sz="3200" dirty="0" smtClean="0">
                <a:solidFill>
                  <a:schemeClr val="bg1"/>
                </a:solidFill>
              </a:rPr>
              <a:t> What is Words </a:t>
            </a:r>
            <a:r>
              <a:rPr lang="en-GB" sz="3200" dirty="0">
                <a:solidFill>
                  <a:schemeClr val="bg1"/>
                </a:solidFill>
              </a:rPr>
              <a:t>of </a:t>
            </a:r>
            <a:r>
              <a:rPr lang="en-GB" sz="3200" dirty="0" smtClean="0">
                <a:solidFill>
                  <a:schemeClr val="bg1"/>
                </a:solidFill>
              </a:rPr>
              <a:t>Unity?</a:t>
            </a:r>
            <a:r>
              <a:rPr lang="en-GB" sz="3200" dirty="0">
                <a:solidFill>
                  <a:schemeClr val="bg1"/>
                </a:solidFill>
              </a:rPr>
              <a:t/>
            </a:r>
            <a:br>
              <a:rPr lang="en-GB" sz="3200" dirty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102" y="919554"/>
            <a:ext cx="46031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Mike Haines wants you to join his journey to </a:t>
            </a:r>
            <a:r>
              <a:rPr lang="en-US" sz="1800" dirty="0" smtClean="0"/>
              <a:t>help </a:t>
            </a:r>
            <a:r>
              <a:rPr lang="en-US" sz="1800" dirty="0"/>
              <a:t>spread a message of unity, tolerance, and understanding among our young </a:t>
            </a:r>
            <a:r>
              <a:rPr lang="en-US" sz="1800" dirty="0" smtClean="0"/>
              <a:t>people.</a:t>
            </a:r>
          </a:p>
          <a:p>
            <a:endParaRPr lang="en-US" sz="1800" b="1" dirty="0">
              <a:solidFill>
                <a:schemeClr val="bg1"/>
              </a:solidFill>
            </a:endParaRPr>
          </a:p>
          <a:p>
            <a:r>
              <a:rPr lang="en-US" sz="1800" b="1" dirty="0" smtClean="0">
                <a:solidFill>
                  <a:schemeClr val="bg1"/>
                </a:solidFill>
              </a:rPr>
              <a:t>Words of Unity </a:t>
            </a:r>
            <a:r>
              <a:rPr lang="en-US" sz="1800" dirty="0" smtClean="0">
                <a:solidFill>
                  <a:schemeClr val="bg1"/>
                </a:solidFill>
              </a:rPr>
              <a:t>is a national poetry competition. To enter you need to create a poem, of any kind, that expresses how </a:t>
            </a:r>
            <a:r>
              <a:rPr lang="en-US" sz="1800" b="1" dirty="0" smtClean="0">
                <a:solidFill>
                  <a:schemeClr val="bg1"/>
                </a:solidFill>
              </a:rPr>
              <a:t>YOU</a:t>
            </a:r>
            <a:r>
              <a:rPr lang="en-US" sz="1800" dirty="0" smtClean="0">
                <a:solidFill>
                  <a:schemeClr val="bg1"/>
                </a:solidFill>
              </a:rPr>
              <a:t> feel about unity.</a:t>
            </a:r>
          </a:p>
          <a:p>
            <a:endParaRPr lang="en-US" sz="1800" b="1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The winner will receive </a:t>
            </a:r>
            <a:r>
              <a:rPr lang="en-US" sz="1800" b="1" dirty="0" smtClean="0">
                <a:solidFill>
                  <a:schemeClr val="bg1"/>
                </a:solidFill>
              </a:rPr>
              <a:t>£100 </a:t>
            </a:r>
            <a:r>
              <a:rPr lang="en-US" sz="1800" dirty="0" smtClean="0">
                <a:solidFill>
                  <a:schemeClr val="bg1"/>
                </a:solidFill>
              </a:rPr>
              <a:t>of vouchers and </a:t>
            </a:r>
            <a:r>
              <a:rPr lang="en-US" sz="1800" b="1" dirty="0" smtClean="0">
                <a:solidFill>
                  <a:schemeClr val="bg1"/>
                </a:solidFill>
              </a:rPr>
              <a:t>£500 </a:t>
            </a:r>
            <a:r>
              <a:rPr lang="en-US" sz="1800" dirty="0" smtClean="0">
                <a:solidFill>
                  <a:schemeClr val="bg1"/>
                </a:solidFill>
              </a:rPr>
              <a:t>of supplies for our school community. 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1032" name="Picture 8" descr="Hand, United, Together, People, Unity, Team, Teamw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r="20182"/>
          <a:stretch/>
        </p:blipFill>
        <p:spPr bwMode="auto">
          <a:xfrm>
            <a:off x="5049082" y="0"/>
            <a:ext cx="40928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4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662" y="1686319"/>
            <a:ext cx="8976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chemeClr val="bg1"/>
                </a:solidFill>
              </a:rPr>
              <a:t>What does </a:t>
            </a:r>
          </a:p>
          <a:p>
            <a:pPr algn="ctr"/>
            <a:r>
              <a:rPr lang="en-GB" sz="4800" b="1" dirty="0" smtClean="0">
                <a:solidFill>
                  <a:srgbClr val="FF0000"/>
                </a:solidFill>
              </a:rPr>
              <a:t>Un</a:t>
            </a:r>
            <a:r>
              <a:rPr lang="en-GB" sz="4800" b="1" dirty="0" smtClean="0">
                <a:solidFill>
                  <a:srgbClr val="50BEF0"/>
                </a:solidFill>
              </a:rPr>
              <a:t>ity</a:t>
            </a:r>
            <a:r>
              <a:rPr lang="en-GB" sz="4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sz="4800" b="1" dirty="0" smtClean="0">
                <a:solidFill>
                  <a:schemeClr val="bg1"/>
                </a:solidFill>
              </a:rPr>
              <a:t>look like?</a:t>
            </a:r>
            <a:endParaRPr lang="en-GB" sz="4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093" y="0"/>
            <a:ext cx="2056907" cy="1071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094"/>
            <a:ext cx="9231554" cy="602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1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Unity (Haiku</a:t>
            </a:r>
            <a:r>
              <a:rPr lang="en-GB" sz="3200" dirty="0" smtClean="0">
                <a:solidFill>
                  <a:schemeClr val="bg1"/>
                </a:solidFill>
              </a:rPr>
              <a:t>)</a:t>
            </a:r>
            <a:endParaRPr lang="en-GB" sz="3200" i="1" dirty="0">
              <a:solidFill>
                <a:schemeClr val="bg1"/>
              </a:solidFill>
            </a:endParaRPr>
          </a:p>
        </p:txBody>
      </p:sp>
      <p:sp>
        <p:nvSpPr>
          <p:cNvPr id="5" name="Google Shape;219;p44"/>
          <p:cNvSpPr txBox="1">
            <a:spLocks/>
          </p:cNvSpPr>
          <p:nvPr/>
        </p:nvSpPr>
        <p:spPr>
          <a:xfrm>
            <a:off x="1945145" y="2682365"/>
            <a:ext cx="1549968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800" b="1" i="0" u="none" strike="noStrike" cap="none">
                <a:solidFill>
                  <a:srgbClr val="006F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 lang="en-GB" dirty="0">
              <a:solidFill>
                <a:srgbClr val="0070C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9;p44"/>
          <p:cNvSpPr txBox="1">
            <a:spLocks/>
          </p:cNvSpPr>
          <p:nvPr/>
        </p:nvSpPr>
        <p:spPr>
          <a:xfrm>
            <a:off x="4905306" y="2795704"/>
            <a:ext cx="1549968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800" b="1" i="0" u="none" strike="noStrike" cap="none">
                <a:solidFill>
                  <a:srgbClr val="006F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 lang="en-GB" dirty="0">
              <a:solidFill>
                <a:srgbClr val="0070C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7576" y="1387407"/>
            <a:ext cx="496378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solidFill>
                  <a:schemeClr val="bg1"/>
                </a:solidFill>
              </a:rPr>
              <a:t>United rainbow,</a:t>
            </a:r>
          </a:p>
          <a:p>
            <a:r>
              <a:rPr lang="en-GB" sz="2000" b="1" i="1" dirty="0">
                <a:solidFill>
                  <a:schemeClr val="bg1"/>
                </a:solidFill>
              </a:rPr>
              <a:t>Dismiss discrimination,</a:t>
            </a:r>
          </a:p>
          <a:p>
            <a:r>
              <a:rPr lang="en-GB" sz="2000" b="1" i="1" dirty="0">
                <a:solidFill>
                  <a:schemeClr val="bg1"/>
                </a:solidFill>
              </a:rPr>
              <a:t>Depicting pure heart</a:t>
            </a:r>
            <a:r>
              <a:rPr lang="en-GB" sz="2000" b="1" i="1" dirty="0" smtClean="0">
                <a:solidFill>
                  <a:schemeClr val="bg1"/>
                </a:solidFill>
              </a:rPr>
              <a:t>.</a:t>
            </a:r>
          </a:p>
          <a:p>
            <a:endParaRPr lang="en-GB" sz="2000" b="1" i="1" dirty="0">
              <a:solidFill>
                <a:schemeClr val="bg1"/>
              </a:solidFill>
            </a:endParaRPr>
          </a:p>
          <a:p>
            <a:r>
              <a:rPr lang="en-GB" sz="2000" dirty="0" err="1">
                <a:solidFill>
                  <a:schemeClr val="bg1"/>
                </a:solidFill>
              </a:rPr>
              <a:t>Diwakar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Pokhriyal</a:t>
            </a:r>
            <a:endParaRPr lang="en-GB" sz="2000" b="1" dirty="0" smtClean="0">
              <a:solidFill>
                <a:schemeClr val="bg1"/>
              </a:solidFill>
            </a:endParaRPr>
          </a:p>
          <a:p>
            <a:endParaRPr lang="en-GB" sz="2400" b="1" i="1" dirty="0">
              <a:solidFill>
                <a:schemeClr val="bg1"/>
              </a:solidFill>
            </a:endParaRPr>
          </a:p>
          <a:p>
            <a:endParaRPr lang="en-GB" sz="24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yellow, orange, red, green, and blue abstract paint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r="1813" b="13216"/>
          <a:stretch/>
        </p:blipFill>
        <p:spPr bwMode="auto">
          <a:xfrm>
            <a:off x="4930706" y="10787"/>
            <a:ext cx="4201843" cy="517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88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bg1"/>
                </a:solidFill>
              </a:rPr>
              <a:t>What does unity mean to you?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3074" name="Picture 2" descr="Image result for united nations fla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3" y="1750379"/>
            <a:ext cx="2860870" cy="190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united nations logo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19"/>
          <a:stretch/>
        </p:blipFill>
        <p:spPr bwMode="auto">
          <a:xfrm>
            <a:off x="898325" y="3089908"/>
            <a:ext cx="1310366" cy="56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Woman Falling In Line Holding Each Oth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t="23532" r="9432"/>
          <a:stretch/>
        </p:blipFill>
        <p:spPr bwMode="auto">
          <a:xfrm>
            <a:off x="6082642" y="1730960"/>
            <a:ext cx="2844971" cy="195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own, blue and purple hair woman graffi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96" y="1730960"/>
            <a:ext cx="2799673" cy="190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1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2482</TotalTime>
  <Words>468</Words>
  <Application>Microsoft Office PowerPoint</Application>
  <PresentationFormat>On-screen Show (16:9)</PresentationFormat>
  <Paragraphs>64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Simple Light</vt:lpstr>
      <vt:lpstr>PowerPoint Presentation</vt:lpstr>
      <vt:lpstr>Mike and David…</vt:lpstr>
      <vt:lpstr>Global Acts of Unity</vt:lpstr>
      <vt:lpstr>  </vt:lpstr>
      <vt:lpstr>PowerPoint Presentation</vt:lpstr>
      <vt:lpstr> What is Words of Unity? </vt:lpstr>
      <vt:lpstr>PowerPoint Presentation</vt:lpstr>
      <vt:lpstr>Unity (Haiku)</vt:lpstr>
      <vt:lpstr>What does unity mean to you?</vt:lpstr>
      <vt:lpstr>How would you bring people together?</vt:lpstr>
      <vt:lpstr>Where are there examples of unity in our school and the community?</vt:lpstr>
      <vt:lpstr>PowerPoint Presentation</vt:lpstr>
      <vt:lpstr>You can create any type of poem…</vt:lpstr>
      <vt:lpstr>PowerPoint Presentation</vt:lpstr>
      <vt:lpstr>How to enter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NHS Strategic response and progress update  30th August 2019</dc:title>
  <dc:creator>Lucy Pennington</dc:creator>
  <cp:lastModifiedBy>Kat McCamley</cp:lastModifiedBy>
  <cp:revision>243</cp:revision>
  <cp:lastPrinted>2019-08-30T07:52:24Z</cp:lastPrinted>
  <dcterms:modified xsi:type="dcterms:W3CDTF">2019-11-26T11:34:38Z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937076436</vt:i4>
  </property>
  <property fmtid="{D5CDD505-2E9C-101B-9397-08002B2CF9AE}" pid="3" name="_NewReviewCycle">
    <vt:lpwstr/>
  </property>
  <property fmtid="{D5CDD505-2E9C-101B-9397-08002B2CF9AE}" pid="4" name="_EmailSubject">
    <vt:lpwstr>GAU website</vt:lpwstr>
  </property>
  <property fmtid="{D5CDD505-2E9C-101B-9397-08002B2CF9AE}" pid="5" name="_AuthorEmail">
    <vt:lpwstr>Kat.McCamley@fourcommunications.com</vt:lpwstr>
  </property>
  <property fmtid="{D5CDD505-2E9C-101B-9397-08002B2CF9AE}" pid="6" name="_AuthorEmailDisplayName">
    <vt:lpwstr>Kat McCamley</vt:lpwstr>
  </property>
  <property fmtid="{D5CDD505-2E9C-101B-9397-08002B2CF9AE}" pid="7" name="_PreviousAdHocReviewCycleID">
    <vt:i4>701972753</vt:i4>
  </property>
</Properties>
</file>